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3CA9721-A175-468F-8E03-FF130EB585C8}">
  <a:tblStyle styleId="{03CA9721-A175-468F-8E03-FF130EB585C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9" name="Shape 3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7" name="Shape 4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5" name="Shape 4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Shape 4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3" name="Shape 4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Shape 4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4" name="Shape 4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Shape 4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4" name="Shape 4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Shape 4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5" name="Shape 4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Shape 5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3" name="Shape 5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Shape 5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4" name="Shape 5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Shape 5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2" name="Shape 5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Shape 5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1" name="Shape 5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Shape 5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0" name="Shape 5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Shape 6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5" name="Shape 6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Shape 6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9" name="Shape 6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Shape 6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6" name="Shape 6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Shape 6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0" name="Shape 6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Shape 6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5" name="Shape 6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Shape 6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9" name="Shape 6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Shape 7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1" name="Shape 7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Shape 7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2" name="Shape 7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Shape 7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4" name="Shape 7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Shape 7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0" name="Shape 7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Shape 7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5" name="Shape 7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Shape 7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7" name="Shape 7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Shape 8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2" name="Shape 8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3" name="Shape 813"/>
        <p:cNvGrpSpPr/>
        <p:nvPr/>
      </p:nvGrpSpPr>
      <p:grpSpPr>
        <a:xfrm>
          <a:off x="0" y="0"/>
          <a:ext cx="0" cy="0"/>
          <a:chOff x="0" y="0"/>
          <a:chExt cx="0" cy="0"/>
        </a:xfrm>
      </p:grpSpPr>
      <p:sp>
        <p:nvSpPr>
          <p:cNvPr id="814" name="Shape 8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5" name="Shape 8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 name="Shape 830"/>
        <p:cNvGrpSpPr/>
        <p:nvPr/>
      </p:nvGrpSpPr>
      <p:grpSpPr>
        <a:xfrm>
          <a:off x="0" y="0"/>
          <a:ext cx="0" cy="0"/>
          <a:chOff x="0" y="0"/>
          <a:chExt cx="0" cy="0"/>
        </a:xfrm>
      </p:grpSpPr>
      <p:sp>
        <p:nvSpPr>
          <p:cNvPr id="831" name="Shape 8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2" name="Shape 8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Shape 8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3" name="Shape 8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Shape 8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7" name="Shape 8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Shape 8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7" name="Shape 8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Shape 9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4" name="Shape 9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7" name="Shape 927"/>
        <p:cNvGrpSpPr/>
        <p:nvPr/>
      </p:nvGrpSpPr>
      <p:grpSpPr>
        <a:xfrm>
          <a:off x="0" y="0"/>
          <a:ext cx="0" cy="0"/>
          <a:chOff x="0" y="0"/>
          <a:chExt cx="0" cy="0"/>
        </a:xfrm>
      </p:grpSpPr>
      <p:sp>
        <p:nvSpPr>
          <p:cNvPr id="928" name="Shape 9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9" name="Shape 9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Shape 9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0" name="Shape 9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0" name="Shape 970"/>
        <p:cNvGrpSpPr/>
        <p:nvPr/>
      </p:nvGrpSpPr>
      <p:grpSpPr>
        <a:xfrm>
          <a:off x="0" y="0"/>
          <a:ext cx="0" cy="0"/>
          <a:chOff x="0" y="0"/>
          <a:chExt cx="0" cy="0"/>
        </a:xfrm>
      </p:grpSpPr>
      <p:sp>
        <p:nvSpPr>
          <p:cNvPr id="971" name="Shape 9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2" name="Shape 9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4" name="Shape 984"/>
        <p:cNvGrpSpPr/>
        <p:nvPr/>
      </p:nvGrpSpPr>
      <p:grpSpPr>
        <a:xfrm>
          <a:off x="0" y="0"/>
          <a:ext cx="0" cy="0"/>
          <a:chOff x="0" y="0"/>
          <a:chExt cx="0" cy="0"/>
        </a:xfrm>
      </p:grpSpPr>
      <p:sp>
        <p:nvSpPr>
          <p:cNvPr id="985" name="Shape 9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6" name="Shape 9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6" name="Shape 996"/>
        <p:cNvGrpSpPr/>
        <p:nvPr/>
      </p:nvGrpSpPr>
      <p:grpSpPr>
        <a:xfrm>
          <a:off x="0" y="0"/>
          <a:ext cx="0" cy="0"/>
          <a:chOff x="0" y="0"/>
          <a:chExt cx="0" cy="0"/>
        </a:xfrm>
      </p:grpSpPr>
      <p:sp>
        <p:nvSpPr>
          <p:cNvPr id="997" name="Shape 9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8" name="Shape 9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Shape 10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9" name="Shape 10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Shape 10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7" name="Shape 10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Shape 10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1" name="Shape 10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Shape 10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1" name="Shape 10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Shape 10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5" name="Shape 10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Shape 10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0" name="Shape 10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4" name="Shape 1084"/>
        <p:cNvGrpSpPr/>
        <p:nvPr/>
      </p:nvGrpSpPr>
      <p:grpSpPr>
        <a:xfrm>
          <a:off x="0" y="0"/>
          <a:ext cx="0" cy="0"/>
          <a:chOff x="0" y="0"/>
          <a:chExt cx="0" cy="0"/>
        </a:xfrm>
      </p:grpSpPr>
      <p:sp>
        <p:nvSpPr>
          <p:cNvPr id="1085" name="Shape 10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6" name="Shape 10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6" name="Shape 1096"/>
        <p:cNvGrpSpPr/>
        <p:nvPr/>
      </p:nvGrpSpPr>
      <p:grpSpPr>
        <a:xfrm>
          <a:off x="0" y="0"/>
          <a:ext cx="0" cy="0"/>
          <a:chOff x="0" y="0"/>
          <a:chExt cx="0" cy="0"/>
        </a:xfrm>
      </p:grpSpPr>
      <p:sp>
        <p:nvSpPr>
          <p:cNvPr id="1097" name="Shape 10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8" name="Shape 10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a:off x="2744013" y="756700"/>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Shape 11"/>
          <p:cNvSpPr/>
          <p:nvPr/>
        </p:nvSpPr>
        <p:spPr>
          <a:xfrm rot="10800000">
            <a:off x="5318350" y="32667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Shape 12"/>
          <p:cNvSpPr txBox="1"/>
          <p:nvPr>
            <p:ph type="ctrTitle"/>
          </p:nvPr>
        </p:nvSpPr>
        <p:spPr>
          <a:xfrm>
            <a:off x="3044700" y="1444255"/>
            <a:ext cx="3054600" cy="1537200"/>
          </a:xfrm>
          <a:prstGeom prst="rect">
            <a:avLst/>
          </a:prstGeom>
        </p:spPr>
        <p:txBody>
          <a:bodyPr anchorCtr="0" anchor="b"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Shape 13"/>
          <p:cNvSpPr txBox="1"/>
          <p:nvPr>
            <p:ph idx="1" type="subTitle"/>
          </p:nvPr>
        </p:nvSpPr>
        <p:spPr>
          <a:xfrm>
            <a:off x="3044700" y="3116580"/>
            <a:ext cx="3054600" cy="7014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Shape 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Shape 5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txBox="1"/>
          <p:nvPr>
            <p:ph type="title"/>
          </p:nvPr>
        </p:nvSpPr>
        <p:spPr>
          <a:xfrm>
            <a:off x="311700" y="957125"/>
            <a:ext cx="8520600" cy="2128800"/>
          </a:xfrm>
          <a:prstGeom prst="rect">
            <a:avLst/>
          </a:prstGeom>
        </p:spPr>
        <p:txBody>
          <a:bodyPr anchorCtr="0" anchor="ctr" bIns="91425" lIns="91425" spcFirstLastPara="1" rIns="91425" wrap="square" tIns="91425"/>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p:txBody>
      </p:sp>
      <p:sp>
        <p:nvSpPr>
          <p:cNvPr id="54" name="Shape 54"/>
          <p:cNvSpPr txBox="1"/>
          <p:nvPr>
            <p:ph idx="1" type="body"/>
          </p:nvPr>
        </p:nvSpPr>
        <p:spPr>
          <a:xfrm>
            <a:off x="311700" y="316200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Shape 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1">
  <p:cSld name="AUTOLAYOUT_1">
    <p:bg>
      <p:bgPr>
        <a:solidFill>
          <a:srgbClr val="FFFFFF"/>
        </a:solidFill>
      </p:bgPr>
    </p:bg>
    <p:spTree>
      <p:nvGrpSpPr>
        <p:cNvPr id="58" name="Shape 58"/>
        <p:cNvGrpSpPr/>
        <p:nvPr/>
      </p:nvGrpSpPr>
      <p:grpSpPr>
        <a:xfrm>
          <a:off x="0" y="0"/>
          <a:ext cx="0" cy="0"/>
          <a:chOff x="0" y="0"/>
          <a:chExt cx="0" cy="0"/>
        </a:xfrm>
      </p:grpSpPr>
      <p:sp>
        <p:nvSpPr>
          <p:cNvPr id="59" name="Shape 5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 name="Shape 60"/>
          <p:cNvSpPr/>
          <p:nvPr/>
        </p:nvSpPr>
        <p:spPr>
          <a:xfrm rot="10800000">
            <a:off x="348325" y="150"/>
            <a:ext cx="7153800" cy="5143500"/>
          </a:xfrm>
          <a:prstGeom prst="parallelogram">
            <a:avLst>
              <a:gd fmla="val 25000" name="adj"/>
            </a:avLst>
          </a:prstGeom>
          <a:solidFill>
            <a:srgbClr val="E7E6E6"/>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61" name="Shape 61"/>
          <p:cNvSpPr/>
          <p:nvPr/>
        </p:nvSpPr>
        <p:spPr>
          <a:xfrm rot="10800000">
            <a:off x="11" y="25"/>
            <a:ext cx="7153800" cy="5143500"/>
          </a:xfrm>
          <a:prstGeom prst="parallelogram">
            <a:avLst>
              <a:gd fmla="val 25000" name="adj"/>
            </a:avLst>
          </a:prstGeom>
          <a:solidFill>
            <a:srgbClr val="40546A"/>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62" name="Shape 62"/>
          <p:cNvSpPr/>
          <p:nvPr/>
        </p:nvSpPr>
        <p:spPr>
          <a:xfrm flipH="1" rot="10800000">
            <a:off x="0" y="25"/>
            <a:ext cx="2349600" cy="5143500"/>
          </a:xfrm>
          <a:prstGeom prst="rtTriangle">
            <a:avLst/>
          </a:prstGeom>
          <a:solidFill>
            <a:srgbClr val="40546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 name="Shape 63"/>
          <p:cNvSpPr/>
          <p:nvPr/>
        </p:nvSpPr>
        <p:spPr>
          <a:xfrm>
            <a:off x="595774" y="2577426"/>
            <a:ext cx="27600" cy="19614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 name="Shape 64"/>
          <p:cNvSpPr txBox="1"/>
          <p:nvPr>
            <p:ph type="ctrTitle"/>
          </p:nvPr>
        </p:nvSpPr>
        <p:spPr>
          <a:xfrm>
            <a:off x="751200" y="2577425"/>
            <a:ext cx="5053500" cy="1346400"/>
          </a:xfrm>
          <a:prstGeom prst="rect">
            <a:avLst/>
          </a:prstGeom>
          <a:noFill/>
        </p:spPr>
        <p:txBody>
          <a:bodyPr anchorCtr="0" anchor="b" bIns="91425" lIns="91425" spcFirstLastPara="1" rIns="91425" wrap="square" tIns="91425"/>
          <a:lstStyle>
            <a:lvl1pPr lvl="0" rtl="0" algn="l">
              <a:lnSpc>
                <a:spcPct val="100000"/>
              </a:lnSpc>
              <a:spcBef>
                <a:spcPts val="0"/>
              </a:spcBef>
              <a:spcAft>
                <a:spcPts val="0"/>
              </a:spcAft>
              <a:buClr>
                <a:srgbClr val="FFFFFF"/>
              </a:buClr>
              <a:buSzPts val="3600"/>
              <a:buNone/>
              <a:defRPr b="1" sz="3600">
                <a:solidFill>
                  <a:srgbClr val="FFFFFF"/>
                </a:solidFill>
              </a:defRPr>
            </a:lvl1pPr>
            <a:lvl2pPr lvl="1" rtl="0" algn="l">
              <a:lnSpc>
                <a:spcPct val="100000"/>
              </a:lnSpc>
              <a:spcBef>
                <a:spcPts val="0"/>
              </a:spcBef>
              <a:spcAft>
                <a:spcPts val="0"/>
              </a:spcAft>
              <a:buClr>
                <a:srgbClr val="FFFFFF"/>
              </a:buClr>
              <a:buSzPts val="3600"/>
              <a:buNone/>
              <a:defRPr b="1" sz="3600">
                <a:solidFill>
                  <a:srgbClr val="FFFFFF"/>
                </a:solidFill>
              </a:defRPr>
            </a:lvl2pPr>
            <a:lvl3pPr lvl="2" rtl="0" algn="l">
              <a:lnSpc>
                <a:spcPct val="100000"/>
              </a:lnSpc>
              <a:spcBef>
                <a:spcPts val="0"/>
              </a:spcBef>
              <a:spcAft>
                <a:spcPts val="0"/>
              </a:spcAft>
              <a:buClr>
                <a:srgbClr val="FFFFFF"/>
              </a:buClr>
              <a:buSzPts val="3600"/>
              <a:buNone/>
              <a:defRPr b="1" sz="3600">
                <a:solidFill>
                  <a:srgbClr val="FFFFFF"/>
                </a:solidFill>
              </a:defRPr>
            </a:lvl3pPr>
            <a:lvl4pPr lvl="3" rtl="0" algn="l">
              <a:lnSpc>
                <a:spcPct val="100000"/>
              </a:lnSpc>
              <a:spcBef>
                <a:spcPts val="0"/>
              </a:spcBef>
              <a:spcAft>
                <a:spcPts val="0"/>
              </a:spcAft>
              <a:buClr>
                <a:srgbClr val="FFFFFF"/>
              </a:buClr>
              <a:buSzPts val="3600"/>
              <a:buNone/>
              <a:defRPr b="1" sz="3600">
                <a:solidFill>
                  <a:srgbClr val="FFFFFF"/>
                </a:solidFill>
              </a:defRPr>
            </a:lvl4pPr>
            <a:lvl5pPr lvl="4" rtl="0" algn="l">
              <a:lnSpc>
                <a:spcPct val="100000"/>
              </a:lnSpc>
              <a:spcBef>
                <a:spcPts val="0"/>
              </a:spcBef>
              <a:spcAft>
                <a:spcPts val="0"/>
              </a:spcAft>
              <a:buClr>
                <a:srgbClr val="FFFFFF"/>
              </a:buClr>
              <a:buSzPts val="3600"/>
              <a:buNone/>
              <a:defRPr b="1" sz="3600">
                <a:solidFill>
                  <a:srgbClr val="FFFFFF"/>
                </a:solidFill>
              </a:defRPr>
            </a:lvl5pPr>
            <a:lvl6pPr lvl="5" rtl="0" algn="l">
              <a:lnSpc>
                <a:spcPct val="100000"/>
              </a:lnSpc>
              <a:spcBef>
                <a:spcPts val="0"/>
              </a:spcBef>
              <a:spcAft>
                <a:spcPts val="0"/>
              </a:spcAft>
              <a:buClr>
                <a:srgbClr val="FFFFFF"/>
              </a:buClr>
              <a:buSzPts val="3600"/>
              <a:buNone/>
              <a:defRPr b="1" sz="3600">
                <a:solidFill>
                  <a:srgbClr val="FFFFFF"/>
                </a:solidFill>
              </a:defRPr>
            </a:lvl6pPr>
            <a:lvl7pPr lvl="6" rtl="0" algn="l">
              <a:lnSpc>
                <a:spcPct val="100000"/>
              </a:lnSpc>
              <a:spcBef>
                <a:spcPts val="0"/>
              </a:spcBef>
              <a:spcAft>
                <a:spcPts val="0"/>
              </a:spcAft>
              <a:buClr>
                <a:srgbClr val="FFFFFF"/>
              </a:buClr>
              <a:buSzPts val="3600"/>
              <a:buNone/>
              <a:defRPr b="1" sz="3600">
                <a:solidFill>
                  <a:srgbClr val="FFFFFF"/>
                </a:solidFill>
              </a:defRPr>
            </a:lvl7pPr>
            <a:lvl8pPr lvl="7" rtl="0" algn="l">
              <a:lnSpc>
                <a:spcPct val="100000"/>
              </a:lnSpc>
              <a:spcBef>
                <a:spcPts val="0"/>
              </a:spcBef>
              <a:spcAft>
                <a:spcPts val="0"/>
              </a:spcAft>
              <a:buClr>
                <a:srgbClr val="FFFFFF"/>
              </a:buClr>
              <a:buSzPts val="3600"/>
              <a:buNone/>
              <a:defRPr b="1" sz="3600">
                <a:solidFill>
                  <a:srgbClr val="FFFFFF"/>
                </a:solidFill>
              </a:defRPr>
            </a:lvl8pPr>
            <a:lvl9pPr lvl="8" rtl="0" algn="l">
              <a:lnSpc>
                <a:spcPct val="100000"/>
              </a:lnSpc>
              <a:spcBef>
                <a:spcPts val="0"/>
              </a:spcBef>
              <a:spcAft>
                <a:spcPts val="0"/>
              </a:spcAft>
              <a:buClr>
                <a:srgbClr val="FFFFFF"/>
              </a:buClr>
              <a:buSzPts val="3600"/>
              <a:buNone/>
              <a:defRPr b="1" sz="3600">
                <a:solidFill>
                  <a:srgbClr val="FFFFFF"/>
                </a:solidFill>
              </a:defRPr>
            </a:lvl9pPr>
          </a:lstStyle>
          <a:p/>
        </p:txBody>
      </p:sp>
      <p:sp>
        <p:nvSpPr>
          <p:cNvPr id="65" name="Shape 65"/>
          <p:cNvSpPr txBox="1"/>
          <p:nvPr>
            <p:ph idx="1" type="subTitle"/>
          </p:nvPr>
        </p:nvSpPr>
        <p:spPr>
          <a:xfrm>
            <a:off x="751200" y="3988525"/>
            <a:ext cx="5053500" cy="550200"/>
          </a:xfrm>
          <a:prstGeom prst="rect">
            <a:avLst/>
          </a:prstGeom>
          <a:noFill/>
        </p:spPr>
        <p:txBody>
          <a:bodyPr anchorCtr="0" anchor="t" bIns="91425" lIns="91425" spcFirstLastPara="1" rIns="91425" wrap="square" tIns="91425"/>
          <a:lstStyle>
            <a:lvl1pPr lvl="0" rtl="0" algn="l">
              <a:lnSpc>
                <a:spcPct val="100000"/>
              </a:lnSpc>
              <a:spcBef>
                <a:spcPts val="0"/>
              </a:spcBef>
              <a:spcAft>
                <a:spcPts val="0"/>
              </a:spcAft>
              <a:buClr>
                <a:srgbClr val="FFFFFF"/>
              </a:buClr>
              <a:buSzPts val="1800"/>
              <a:buNone/>
              <a:defRPr sz="1800">
                <a:solidFill>
                  <a:srgbClr val="FFFFFF"/>
                </a:solidFill>
                <a:latin typeface="Roboto Slab"/>
                <a:ea typeface="Roboto Slab"/>
                <a:cs typeface="Roboto Slab"/>
                <a:sym typeface="Roboto Slab"/>
              </a:defRPr>
            </a:lvl1pPr>
            <a:lvl2pPr lvl="1" rtl="0" algn="l">
              <a:lnSpc>
                <a:spcPct val="100000"/>
              </a:lnSpc>
              <a:spcBef>
                <a:spcPts val="0"/>
              </a:spcBef>
              <a:spcAft>
                <a:spcPts val="0"/>
              </a:spcAft>
              <a:buClr>
                <a:srgbClr val="FFFFFF"/>
              </a:buClr>
              <a:buSzPts val="1800"/>
              <a:buNone/>
              <a:defRPr sz="1800">
                <a:solidFill>
                  <a:srgbClr val="FFFFFF"/>
                </a:solidFill>
                <a:latin typeface="Roboto Slab"/>
                <a:ea typeface="Roboto Slab"/>
                <a:cs typeface="Roboto Slab"/>
                <a:sym typeface="Roboto Slab"/>
              </a:defRPr>
            </a:lvl2pPr>
            <a:lvl3pPr lvl="2" rtl="0" algn="l">
              <a:lnSpc>
                <a:spcPct val="100000"/>
              </a:lnSpc>
              <a:spcBef>
                <a:spcPts val="0"/>
              </a:spcBef>
              <a:spcAft>
                <a:spcPts val="0"/>
              </a:spcAft>
              <a:buClr>
                <a:srgbClr val="FFFFFF"/>
              </a:buClr>
              <a:buSzPts val="1800"/>
              <a:buNone/>
              <a:defRPr sz="1800">
                <a:solidFill>
                  <a:srgbClr val="FFFFFF"/>
                </a:solidFill>
                <a:latin typeface="Roboto Slab"/>
                <a:ea typeface="Roboto Slab"/>
                <a:cs typeface="Roboto Slab"/>
                <a:sym typeface="Roboto Slab"/>
              </a:defRPr>
            </a:lvl3pPr>
            <a:lvl4pPr lvl="3" rtl="0" algn="l">
              <a:lnSpc>
                <a:spcPct val="100000"/>
              </a:lnSpc>
              <a:spcBef>
                <a:spcPts val="0"/>
              </a:spcBef>
              <a:spcAft>
                <a:spcPts val="0"/>
              </a:spcAft>
              <a:buClr>
                <a:srgbClr val="FFFFFF"/>
              </a:buClr>
              <a:buSzPts val="1800"/>
              <a:buNone/>
              <a:defRPr sz="1800">
                <a:solidFill>
                  <a:srgbClr val="FFFFFF"/>
                </a:solidFill>
                <a:latin typeface="Roboto Slab"/>
                <a:ea typeface="Roboto Slab"/>
                <a:cs typeface="Roboto Slab"/>
                <a:sym typeface="Roboto Slab"/>
              </a:defRPr>
            </a:lvl4pPr>
            <a:lvl5pPr lvl="4" rtl="0" algn="l">
              <a:lnSpc>
                <a:spcPct val="100000"/>
              </a:lnSpc>
              <a:spcBef>
                <a:spcPts val="0"/>
              </a:spcBef>
              <a:spcAft>
                <a:spcPts val="0"/>
              </a:spcAft>
              <a:buClr>
                <a:srgbClr val="FFFFFF"/>
              </a:buClr>
              <a:buSzPts val="1800"/>
              <a:buNone/>
              <a:defRPr sz="1800">
                <a:solidFill>
                  <a:srgbClr val="FFFFFF"/>
                </a:solidFill>
                <a:latin typeface="Roboto Slab"/>
                <a:ea typeface="Roboto Slab"/>
                <a:cs typeface="Roboto Slab"/>
                <a:sym typeface="Roboto Slab"/>
              </a:defRPr>
            </a:lvl5pPr>
            <a:lvl6pPr lvl="5" rtl="0" algn="l">
              <a:lnSpc>
                <a:spcPct val="100000"/>
              </a:lnSpc>
              <a:spcBef>
                <a:spcPts val="0"/>
              </a:spcBef>
              <a:spcAft>
                <a:spcPts val="0"/>
              </a:spcAft>
              <a:buClr>
                <a:srgbClr val="FFFFFF"/>
              </a:buClr>
              <a:buSzPts val="1800"/>
              <a:buNone/>
              <a:defRPr sz="1800">
                <a:solidFill>
                  <a:srgbClr val="FFFFFF"/>
                </a:solidFill>
                <a:latin typeface="Roboto Slab"/>
                <a:ea typeface="Roboto Slab"/>
                <a:cs typeface="Roboto Slab"/>
                <a:sym typeface="Roboto Slab"/>
              </a:defRPr>
            </a:lvl6pPr>
            <a:lvl7pPr lvl="6" rtl="0" algn="l">
              <a:lnSpc>
                <a:spcPct val="100000"/>
              </a:lnSpc>
              <a:spcBef>
                <a:spcPts val="0"/>
              </a:spcBef>
              <a:spcAft>
                <a:spcPts val="0"/>
              </a:spcAft>
              <a:buClr>
                <a:srgbClr val="FFFFFF"/>
              </a:buClr>
              <a:buSzPts val="1800"/>
              <a:buNone/>
              <a:defRPr sz="1800">
                <a:solidFill>
                  <a:srgbClr val="FFFFFF"/>
                </a:solidFill>
                <a:latin typeface="Roboto Slab"/>
                <a:ea typeface="Roboto Slab"/>
                <a:cs typeface="Roboto Slab"/>
                <a:sym typeface="Roboto Slab"/>
              </a:defRPr>
            </a:lvl7pPr>
            <a:lvl8pPr lvl="7" rtl="0" algn="l">
              <a:lnSpc>
                <a:spcPct val="100000"/>
              </a:lnSpc>
              <a:spcBef>
                <a:spcPts val="0"/>
              </a:spcBef>
              <a:spcAft>
                <a:spcPts val="0"/>
              </a:spcAft>
              <a:buClr>
                <a:srgbClr val="FFFFFF"/>
              </a:buClr>
              <a:buSzPts val="1800"/>
              <a:buNone/>
              <a:defRPr sz="1800">
                <a:solidFill>
                  <a:srgbClr val="FFFFFF"/>
                </a:solidFill>
                <a:latin typeface="Roboto Slab"/>
                <a:ea typeface="Roboto Slab"/>
                <a:cs typeface="Roboto Slab"/>
                <a:sym typeface="Roboto Slab"/>
              </a:defRPr>
            </a:lvl8pPr>
            <a:lvl9pPr lvl="8" rtl="0" algn="l">
              <a:lnSpc>
                <a:spcPct val="100000"/>
              </a:lnSpc>
              <a:spcBef>
                <a:spcPts val="0"/>
              </a:spcBef>
              <a:spcAft>
                <a:spcPts val="0"/>
              </a:spcAft>
              <a:buClr>
                <a:srgbClr val="FFFFFF"/>
              </a:buClr>
              <a:buSzPts val="1800"/>
              <a:buNone/>
              <a:defRPr sz="1800">
                <a:solidFill>
                  <a:srgbClr val="FFFFFF"/>
                </a:solidFill>
                <a:latin typeface="Roboto Slab"/>
                <a:ea typeface="Roboto Slab"/>
                <a:cs typeface="Roboto Slab"/>
                <a:sym typeface="Roboto Slab"/>
              </a:defRPr>
            </a:lvl9pPr>
          </a:lstStyle>
          <a:p/>
        </p:txBody>
      </p:sp>
      <p:sp>
        <p:nvSpPr>
          <p:cNvPr id="66" name="Shape 6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Bef>
                <a:spcPts val="0"/>
              </a:spcBef>
              <a:spcAft>
                <a:spcPts val="0"/>
              </a:spcAft>
              <a:buNone/>
              <a:defRPr sz="1000">
                <a:solidFill>
                  <a:srgbClr val="434343"/>
                </a:solidFill>
              </a:defRPr>
            </a:lvl1pPr>
            <a:lvl2pPr lvl="1" rtl="0" algn="r">
              <a:lnSpc>
                <a:spcPct val="100000"/>
              </a:lnSpc>
              <a:spcBef>
                <a:spcPts val="0"/>
              </a:spcBef>
              <a:spcAft>
                <a:spcPts val="0"/>
              </a:spcAft>
              <a:buNone/>
              <a:defRPr sz="1000">
                <a:solidFill>
                  <a:srgbClr val="434343"/>
                </a:solidFill>
              </a:defRPr>
            </a:lvl2pPr>
            <a:lvl3pPr lvl="2" rtl="0" algn="r">
              <a:lnSpc>
                <a:spcPct val="100000"/>
              </a:lnSpc>
              <a:spcBef>
                <a:spcPts val="0"/>
              </a:spcBef>
              <a:spcAft>
                <a:spcPts val="0"/>
              </a:spcAft>
              <a:buNone/>
              <a:defRPr sz="1000">
                <a:solidFill>
                  <a:srgbClr val="434343"/>
                </a:solidFill>
              </a:defRPr>
            </a:lvl3pPr>
            <a:lvl4pPr lvl="3" rtl="0" algn="r">
              <a:lnSpc>
                <a:spcPct val="100000"/>
              </a:lnSpc>
              <a:spcBef>
                <a:spcPts val="0"/>
              </a:spcBef>
              <a:spcAft>
                <a:spcPts val="0"/>
              </a:spcAft>
              <a:buNone/>
              <a:defRPr sz="1000">
                <a:solidFill>
                  <a:srgbClr val="434343"/>
                </a:solidFill>
              </a:defRPr>
            </a:lvl4pPr>
            <a:lvl5pPr lvl="4" rtl="0" algn="r">
              <a:lnSpc>
                <a:spcPct val="100000"/>
              </a:lnSpc>
              <a:spcBef>
                <a:spcPts val="0"/>
              </a:spcBef>
              <a:spcAft>
                <a:spcPts val="0"/>
              </a:spcAft>
              <a:buNone/>
              <a:defRPr sz="1000">
                <a:solidFill>
                  <a:srgbClr val="434343"/>
                </a:solidFill>
              </a:defRPr>
            </a:lvl5pPr>
            <a:lvl6pPr lvl="5" rtl="0" algn="r">
              <a:lnSpc>
                <a:spcPct val="100000"/>
              </a:lnSpc>
              <a:spcBef>
                <a:spcPts val="0"/>
              </a:spcBef>
              <a:spcAft>
                <a:spcPts val="0"/>
              </a:spcAft>
              <a:buNone/>
              <a:defRPr sz="1000">
                <a:solidFill>
                  <a:srgbClr val="434343"/>
                </a:solidFill>
              </a:defRPr>
            </a:lvl6pPr>
            <a:lvl7pPr lvl="6" rtl="0" algn="r">
              <a:lnSpc>
                <a:spcPct val="100000"/>
              </a:lnSpc>
              <a:spcBef>
                <a:spcPts val="0"/>
              </a:spcBef>
              <a:spcAft>
                <a:spcPts val="0"/>
              </a:spcAft>
              <a:buNone/>
              <a:defRPr sz="1000">
                <a:solidFill>
                  <a:srgbClr val="434343"/>
                </a:solidFill>
              </a:defRPr>
            </a:lvl7pPr>
            <a:lvl8pPr lvl="7" rtl="0" algn="r">
              <a:lnSpc>
                <a:spcPct val="100000"/>
              </a:lnSpc>
              <a:spcBef>
                <a:spcPts val="0"/>
              </a:spcBef>
              <a:spcAft>
                <a:spcPts val="0"/>
              </a:spcAft>
              <a:buNone/>
              <a:defRPr sz="1000">
                <a:solidFill>
                  <a:srgbClr val="434343"/>
                </a:solidFill>
              </a:defRPr>
            </a:lvl8pPr>
            <a:lvl9pPr lvl="8" rtl="0" algn="r">
              <a:lnSpc>
                <a:spcPct val="100000"/>
              </a:lnSpc>
              <a:spcBef>
                <a:spcPts val="0"/>
              </a:spcBef>
              <a:spcAft>
                <a:spcPts val="0"/>
              </a:spcAft>
              <a:buNone/>
              <a:defRPr sz="1000">
                <a:solidFill>
                  <a:srgbClr val="434343"/>
                </a:solidFill>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Shape 16"/>
          <p:cNvSpPr/>
          <p:nvPr/>
        </p:nvSpPr>
        <p:spPr>
          <a:xfrm flipH="1">
            <a:off x="7595938" y="4602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Shape 17"/>
          <p:cNvSpPr/>
          <p:nvPr/>
        </p:nvSpPr>
        <p:spPr>
          <a:xfrm flipH="1" rot="10800000">
            <a:off x="466425" y="35583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Shape 18"/>
          <p:cNvSpPr txBox="1"/>
          <p:nvPr>
            <p:ph type="title"/>
          </p:nvPr>
        </p:nvSpPr>
        <p:spPr>
          <a:xfrm>
            <a:off x="773700" y="1806450"/>
            <a:ext cx="7596600" cy="1530600"/>
          </a:xfrm>
          <a:prstGeom prst="rect">
            <a:avLst/>
          </a:prstGeom>
        </p:spPr>
        <p:txBody>
          <a:bodyPr anchorCtr="0" anchor="ctr"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Shape 2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Shape 23"/>
          <p:cNvSpPr txBox="1"/>
          <p:nvPr>
            <p:ph idx="1" type="body"/>
          </p:nvPr>
        </p:nvSpPr>
        <p:spPr>
          <a:xfrm>
            <a:off x="311700" y="1225225"/>
            <a:ext cx="8520600" cy="3354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Shape 26"/>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Shape 27"/>
          <p:cNvSpPr txBox="1"/>
          <p:nvPr>
            <p:ph idx="1" type="body"/>
          </p:nvPr>
        </p:nvSpPr>
        <p:spPr>
          <a:xfrm>
            <a:off x="3117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Shape 28"/>
          <p:cNvSpPr txBox="1"/>
          <p:nvPr>
            <p:ph idx="2" type="body"/>
          </p:nvPr>
        </p:nvSpPr>
        <p:spPr>
          <a:xfrm>
            <a:off x="48324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Shape 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Shape 31"/>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Shape 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Shape 3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Shape 35"/>
          <p:cNvSpPr txBox="1"/>
          <p:nvPr>
            <p:ph idx="1" type="body"/>
          </p:nvPr>
        </p:nvSpPr>
        <p:spPr>
          <a:xfrm>
            <a:off x="311700" y="1399400"/>
            <a:ext cx="2808000" cy="27849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Shape 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Shape 3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txBox="1"/>
          <p:nvPr>
            <p:ph type="title"/>
          </p:nvPr>
        </p:nvSpPr>
        <p:spPr>
          <a:xfrm>
            <a:off x="490250" y="450150"/>
            <a:ext cx="5878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Shape 42"/>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3" name="Shape 4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Shape 44"/>
          <p:cNvSpPr txBox="1"/>
          <p:nvPr>
            <p:ph type="title"/>
          </p:nvPr>
        </p:nvSpPr>
        <p:spPr>
          <a:xfrm>
            <a:off x="265500" y="929275"/>
            <a:ext cx="4045200" cy="1786200"/>
          </a:xfrm>
          <a:prstGeom prst="rect">
            <a:avLst/>
          </a:prstGeom>
        </p:spPr>
        <p:txBody>
          <a:bodyPr anchorCtr="0" anchor="b" bIns="91425" lIns="91425" spcFirstLastPara="1" rIns="91425" wrap="square" tIns="91425"/>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Shape 45"/>
          <p:cNvSpPr txBox="1"/>
          <p:nvPr>
            <p:ph idx="1" type="subTitle"/>
          </p:nvPr>
        </p:nvSpPr>
        <p:spPr>
          <a:xfrm>
            <a:off x="265500" y="2769001"/>
            <a:ext cx="4045200" cy="1574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Shape 46"/>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Shape 49"/>
          <p:cNvSpPr txBox="1"/>
          <p:nvPr>
            <p:ph idx="1" type="body"/>
          </p:nvPr>
        </p:nvSpPr>
        <p:spPr>
          <a:xfrm>
            <a:off x="319500" y="42189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Shape 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Shape 7"/>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spcBef>
                <a:spcPts val="0"/>
              </a:spcBef>
              <a:buNone/>
              <a:defRPr sz="1000">
                <a:solidFill>
                  <a:schemeClr val="dk1"/>
                </a:solidFill>
                <a:latin typeface="Economica"/>
                <a:ea typeface="Economica"/>
                <a:cs typeface="Economica"/>
                <a:sym typeface="Economica"/>
              </a:defRPr>
            </a:lvl1pPr>
            <a:lvl2pPr lvl="1" algn="r">
              <a:spcBef>
                <a:spcPts val="0"/>
              </a:spcBef>
              <a:buNone/>
              <a:defRPr sz="1000">
                <a:solidFill>
                  <a:schemeClr val="dk1"/>
                </a:solidFill>
                <a:latin typeface="Economica"/>
                <a:ea typeface="Economica"/>
                <a:cs typeface="Economica"/>
                <a:sym typeface="Economica"/>
              </a:defRPr>
            </a:lvl2pPr>
            <a:lvl3pPr lvl="2" algn="r">
              <a:spcBef>
                <a:spcPts val="0"/>
              </a:spcBef>
              <a:buNone/>
              <a:defRPr sz="1000">
                <a:solidFill>
                  <a:schemeClr val="dk1"/>
                </a:solidFill>
                <a:latin typeface="Economica"/>
                <a:ea typeface="Economica"/>
                <a:cs typeface="Economica"/>
                <a:sym typeface="Economica"/>
              </a:defRPr>
            </a:lvl3pPr>
            <a:lvl4pPr lvl="3" algn="r">
              <a:spcBef>
                <a:spcPts val="0"/>
              </a:spcBef>
              <a:buNone/>
              <a:defRPr sz="1000">
                <a:solidFill>
                  <a:schemeClr val="dk1"/>
                </a:solidFill>
                <a:latin typeface="Economica"/>
                <a:ea typeface="Economica"/>
                <a:cs typeface="Economica"/>
                <a:sym typeface="Economica"/>
              </a:defRPr>
            </a:lvl4pPr>
            <a:lvl5pPr lvl="4" algn="r">
              <a:spcBef>
                <a:spcPts val="0"/>
              </a:spcBef>
              <a:buNone/>
              <a:defRPr sz="1000">
                <a:solidFill>
                  <a:schemeClr val="dk1"/>
                </a:solidFill>
                <a:latin typeface="Economica"/>
                <a:ea typeface="Economica"/>
                <a:cs typeface="Economica"/>
                <a:sym typeface="Economica"/>
              </a:defRPr>
            </a:lvl5pPr>
            <a:lvl6pPr lvl="5" algn="r">
              <a:spcBef>
                <a:spcPts val="0"/>
              </a:spcBef>
              <a:buNone/>
              <a:defRPr sz="1000">
                <a:solidFill>
                  <a:schemeClr val="dk1"/>
                </a:solidFill>
                <a:latin typeface="Economica"/>
                <a:ea typeface="Economica"/>
                <a:cs typeface="Economica"/>
                <a:sym typeface="Economica"/>
              </a:defRPr>
            </a:lvl6pPr>
            <a:lvl7pPr lvl="6" algn="r">
              <a:spcBef>
                <a:spcPts val="0"/>
              </a:spcBef>
              <a:buNone/>
              <a:defRPr sz="1000">
                <a:solidFill>
                  <a:schemeClr val="dk1"/>
                </a:solidFill>
                <a:latin typeface="Economica"/>
                <a:ea typeface="Economica"/>
                <a:cs typeface="Economica"/>
                <a:sym typeface="Economica"/>
              </a:defRPr>
            </a:lvl7pPr>
            <a:lvl8pPr lvl="7" algn="r">
              <a:spcBef>
                <a:spcPts val="0"/>
              </a:spcBef>
              <a:buNone/>
              <a:defRPr sz="1000">
                <a:solidFill>
                  <a:schemeClr val="dk1"/>
                </a:solidFill>
                <a:latin typeface="Economica"/>
                <a:ea typeface="Economica"/>
                <a:cs typeface="Economica"/>
                <a:sym typeface="Economica"/>
              </a:defRPr>
            </a:lvl8pPr>
            <a:lvl9pPr lvl="8" algn="r">
              <a:spcBef>
                <a:spcPts val="0"/>
              </a:spcBef>
              <a:buNone/>
              <a:defRPr sz="1000">
                <a:solidFill>
                  <a:schemeClr val="dk1"/>
                </a:solidFill>
                <a:latin typeface="Economica"/>
                <a:ea typeface="Economica"/>
                <a:cs typeface="Economica"/>
                <a:sym typeface="Economica"/>
              </a:defRPr>
            </a:lvl9pPr>
          </a:lstStyle>
          <a:p>
            <a:pPr indent="0" lvl="0" marL="0">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5.png"/><Relationship Id="rId4" Type="http://schemas.openxmlformats.org/officeDocument/2006/relationships/image" Target="../media/image49.png"/><Relationship Id="rId5" Type="http://schemas.openxmlformats.org/officeDocument/2006/relationships/image" Target="../media/image47.png"/><Relationship Id="rId6"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5.png"/><Relationship Id="rId4" Type="http://schemas.openxmlformats.org/officeDocument/2006/relationships/image" Target="../media/image56.png"/><Relationship Id="rId5" Type="http://schemas.openxmlformats.org/officeDocument/2006/relationships/image" Target="../media/image51.png"/><Relationship Id="rId6" Type="http://schemas.openxmlformats.org/officeDocument/2006/relationships/image" Target="../media/image60.png"/><Relationship Id="rId7" Type="http://schemas.openxmlformats.org/officeDocument/2006/relationships/image" Target="../media/image5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8.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6.png"/><Relationship Id="rId7" Type="http://schemas.openxmlformats.org/officeDocument/2006/relationships/image" Target="../media/image6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4.png"/><Relationship Id="rId4" Type="http://schemas.openxmlformats.org/officeDocument/2006/relationships/image" Target="../media/image67.png"/><Relationship Id="rId9" Type="http://schemas.openxmlformats.org/officeDocument/2006/relationships/image" Target="../media/image73.png"/><Relationship Id="rId5" Type="http://schemas.openxmlformats.org/officeDocument/2006/relationships/image" Target="../media/image68.png"/><Relationship Id="rId6" Type="http://schemas.openxmlformats.org/officeDocument/2006/relationships/image" Target="../media/image71.png"/><Relationship Id="rId7" Type="http://schemas.openxmlformats.org/officeDocument/2006/relationships/image" Target="../media/image96.png"/><Relationship Id="rId8" Type="http://schemas.openxmlformats.org/officeDocument/2006/relationships/image" Target="../media/image74.png"/></Relationships>
</file>

<file path=ppt/slides/_rels/slide14.xml.rels><?xml version="1.0" encoding="UTF-8" standalone="yes"?><Relationships xmlns="http://schemas.openxmlformats.org/package/2006/relationships"><Relationship Id="rId11" Type="http://schemas.openxmlformats.org/officeDocument/2006/relationships/image" Target="../media/image75.png"/><Relationship Id="rId10" Type="http://schemas.openxmlformats.org/officeDocument/2006/relationships/image" Target="../media/image98.png"/><Relationship Id="rId13" Type="http://schemas.openxmlformats.org/officeDocument/2006/relationships/image" Target="../media/image83.png"/><Relationship Id="rId12" Type="http://schemas.openxmlformats.org/officeDocument/2006/relationships/image" Target="../media/image80.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2.png"/><Relationship Id="rId4" Type="http://schemas.openxmlformats.org/officeDocument/2006/relationships/image" Target="../media/image82.png"/><Relationship Id="rId9" Type="http://schemas.openxmlformats.org/officeDocument/2006/relationships/image" Target="../media/image79.png"/><Relationship Id="rId15" Type="http://schemas.openxmlformats.org/officeDocument/2006/relationships/image" Target="../media/image92.png"/><Relationship Id="rId14" Type="http://schemas.openxmlformats.org/officeDocument/2006/relationships/image" Target="../media/image88.png"/><Relationship Id="rId17" Type="http://schemas.openxmlformats.org/officeDocument/2006/relationships/image" Target="../media/image78.png"/><Relationship Id="rId16" Type="http://schemas.openxmlformats.org/officeDocument/2006/relationships/image" Target="../media/image87.png"/><Relationship Id="rId5" Type="http://schemas.openxmlformats.org/officeDocument/2006/relationships/image" Target="../media/image70.png"/><Relationship Id="rId6" Type="http://schemas.openxmlformats.org/officeDocument/2006/relationships/image" Target="../media/image77.png"/><Relationship Id="rId7" Type="http://schemas.openxmlformats.org/officeDocument/2006/relationships/image" Target="../media/image81.png"/><Relationship Id="rId8" Type="http://schemas.openxmlformats.org/officeDocument/2006/relationships/image" Target="../media/image7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3.png"/><Relationship Id="rId4" Type="http://schemas.openxmlformats.org/officeDocument/2006/relationships/image" Target="../media/image84.png"/><Relationship Id="rId9" Type="http://schemas.openxmlformats.org/officeDocument/2006/relationships/image" Target="../media/image97.png"/><Relationship Id="rId5" Type="http://schemas.openxmlformats.org/officeDocument/2006/relationships/image" Target="../media/image86.png"/><Relationship Id="rId6" Type="http://schemas.openxmlformats.org/officeDocument/2006/relationships/image" Target="../media/image85.png"/><Relationship Id="rId7" Type="http://schemas.openxmlformats.org/officeDocument/2006/relationships/image" Target="../media/image101.png"/><Relationship Id="rId8" Type="http://schemas.openxmlformats.org/officeDocument/2006/relationships/image" Target="../media/image9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1.png"/><Relationship Id="rId4" Type="http://schemas.openxmlformats.org/officeDocument/2006/relationships/image" Target="../media/image94.png"/><Relationship Id="rId5" Type="http://schemas.openxmlformats.org/officeDocument/2006/relationships/image" Target="../media/image93.png"/><Relationship Id="rId6" Type="http://schemas.openxmlformats.org/officeDocument/2006/relationships/image" Target="../media/image1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9.png"/><Relationship Id="rId4" Type="http://schemas.openxmlformats.org/officeDocument/2006/relationships/image" Target="../media/image100.png"/><Relationship Id="rId5" Type="http://schemas.openxmlformats.org/officeDocument/2006/relationships/image" Target="../media/image104.png"/><Relationship Id="rId6" Type="http://schemas.openxmlformats.org/officeDocument/2006/relationships/image" Target="../media/image1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cran.rstudio.com/web/packages/dplyr/vignettes/introduction.html" TargetMode="External"/><Relationship Id="rId4" Type="http://schemas.openxmlformats.org/officeDocument/2006/relationships/image" Target="../media/image107.png"/><Relationship Id="rId5" Type="http://schemas.openxmlformats.org/officeDocument/2006/relationships/image" Target="../media/image99.png"/><Relationship Id="rId6" Type="http://schemas.openxmlformats.org/officeDocument/2006/relationships/image" Target="../media/image108.png"/><Relationship Id="rId7" Type="http://schemas.openxmlformats.org/officeDocument/2006/relationships/image" Target="../media/image106.png"/></Relationships>
</file>

<file path=ppt/slides/_rels/slide2.xml.rels><?xml version="1.0" encoding="UTF-8" standalone="yes"?><Relationships xmlns="http://schemas.openxmlformats.org/package/2006/relationships"><Relationship Id="rId10"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3.png"/><Relationship Id="rId9"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1.png"/><Relationship Id="rId7" Type="http://schemas.openxmlformats.org/officeDocument/2006/relationships/image" Target="../media/image61.png"/><Relationship Id="rId8"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9.png"/><Relationship Id="rId4" Type="http://schemas.openxmlformats.org/officeDocument/2006/relationships/image" Target="../media/image111.png"/><Relationship Id="rId9" Type="http://schemas.openxmlformats.org/officeDocument/2006/relationships/image" Target="../media/image105.png"/><Relationship Id="rId5" Type="http://schemas.openxmlformats.org/officeDocument/2006/relationships/image" Target="../media/image112.png"/><Relationship Id="rId6" Type="http://schemas.openxmlformats.org/officeDocument/2006/relationships/image" Target="../media/image110.png"/><Relationship Id="rId7" Type="http://schemas.openxmlformats.org/officeDocument/2006/relationships/image" Target="../media/image114.png"/><Relationship Id="rId8" Type="http://schemas.openxmlformats.org/officeDocument/2006/relationships/image" Target="../media/image1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www.stat.columbia.edu/~tzheng/files/Rcolor.pdf" TargetMode="External"/><Relationship Id="rId4" Type="http://schemas.openxmlformats.org/officeDocument/2006/relationships/image" Target="../media/image102.png"/><Relationship Id="rId5" Type="http://schemas.openxmlformats.org/officeDocument/2006/relationships/image" Target="../media/image120.png"/><Relationship Id="rId6" Type="http://schemas.openxmlformats.org/officeDocument/2006/relationships/image" Target="../media/image117.png"/><Relationship Id="rId7" Type="http://schemas.openxmlformats.org/officeDocument/2006/relationships/image" Target="../media/image115.png"/><Relationship Id="rId8" Type="http://schemas.openxmlformats.org/officeDocument/2006/relationships/image" Target="../media/image1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9.png"/><Relationship Id="rId4" Type="http://schemas.openxmlformats.org/officeDocument/2006/relationships/image" Target="../media/image124.png"/><Relationship Id="rId5" Type="http://schemas.openxmlformats.org/officeDocument/2006/relationships/image" Target="../media/image1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6.png"/><Relationship Id="rId4" Type="http://schemas.openxmlformats.org/officeDocument/2006/relationships/image" Target="../media/image126.png"/><Relationship Id="rId9" Type="http://schemas.openxmlformats.org/officeDocument/2006/relationships/image" Target="../media/image125.png"/><Relationship Id="rId5" Type="http://schemas.openxmlformats.org/officeDocument/2006/relationships/image" Target="../media/image127.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s>
</file>

<file path=ppt/slides/_rels/slide24.xml.rels><?xml version="1.0" encoding="UTF-8" standalone="yes"?><Relationships xmlns="http://schemas.openxmlformats.org/package/2006/relationships"><Relationship Id="rId11" Type="http://schemas.openxmlformats.org/officeDocument/2006/relationships/image" Target="../media/image138.png"/><Relationship Id="rId10" Type="http://schemas.openxmlformats.org/officeDocument/2006/relationships/image" Target="../media/image141.png"/><Relationship Id="rId13" Type="http://schemas.openxmlformats.org/officeDocument/2006/relationships/image" Target="../media/image148.png"/><Relationship Id="rId12" Type="http://schemas.openxmlformats.org/officeDocument/2006/relationships/image" Target="../media/image144.png"/><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1.png"/><Relationship Id="rId4" Type="http://schemas.openxmlformats.org/officeDocument/2006/relationships/image" Target="../media/image134.png"/><Relationship Id="rId9" Type="http://schemas.openxmlformats.org/officeDocument/2006/relationships/image" Target="../media/image149.png"/><Relationship Id="rId5" Type="http://schemas.openxmlformats.org/officeDocument/2006/relationships/image" Target="../media/image129.png"/><Relationship Id="rId6" Type="http://schemas.openxmlformats.org/officeDocument/2006/relationships/image" Target="../media/image130.png"/><Relationship Id="rId7" Type="http://schemas.openxmlformats.org/officeDocument/2006/relationships/image" Target="../media/image135.png"/><Relationship Id="rId8" Type="http://schemas.openxmlformats.org/officeDocument/2006/relationships/image" Target="../media/image1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7.png"/><Relationship Id="rId4" Type="http://schemas.openxmlformats.org/officeDocument/2006/relationships/image" Target="../media/image137.png"/><Relationship Id="rId9" Type="http://schemas.openxmlformats.org/officeDocument/2006/relationships/image" Target="../media/image140.png"/><Relationship Id="rId5" Type="http://schemas.openxmlformats.org/officeDocument/2006/relationships/image" Target="../media/image139.png"/><Relationship Id="rId6" Type="http://schemas.openxmlformats.org/officeDocument/2006/relationships/image" Target="../media/image154.png"/><Relationship Id="rId7" Type="http://schemas.openxmlformats.org/officeDocument/2006/relationships/image" Target="../media/image150.png"/><Relationship Id="rId8" Type="http://schemas.openxmlformats.org/officeDocument/2006/relationships/image" Target="../media/image151.png"/></Relationships>
</file>

<file path=ppt/slides/_rels/slide26.xml.rels><?xml version="1.0" encoding="UTF-8" standalone="yes"?><Relationships xmlns="http://schemas.openxmlformats.org/package/2006/relationships"><Relationship Id="rId10" Type="http://schemas.openxmlformats.org/officeDocument/2006/relationships/image" Target="../media/image145.png"/><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2.gif"/><Relationship Id="rId4" Type="http://schemas.openxmlformats.org/officeDocument/2006/relationships/image" Target="../media/image143.gif"/><Relationship Id="rId9" Type="http://schemas.openxmlformats.org/officeDocument/2006/relationships/image" Target="../media/image142.png"/><Relationship Id="rId5" Type="http://schemas.openxmlformats.org/officeDocument/2006/relationships/image" Target="../media/image146.png"/><Relationship Id="rId6" Type="http://schemas.openxmlformats.org/officeDocument/2006/relationships/image" Target="../media/image153.png"/><Relationship Id="rId7" Type="http://schemas.openxmlformats.org/officeDocument/2006/relationships/image" Target="../media/image158.png"/><Relationship Id="rId8" Type="http://schemas.openxmlformats.org/officeDocument/2006/relationships/image" Target="../media/image1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1.png"/><Relationship Id="rId4" Type="http://schemas.openxmlformats.org/officeDocument/2006/relationships/image" Target="../media/image167.png"/><Relationship Id="rId9" Type="http://schemas.openxmlformats.org/officeDocument/2006/relationships/image" Target="../media/image162.png"/><Relationship Id="rId5" Type="http://schemas.openxmlformats.org/officeDocument/2006/relationships/image" Target="../media/image157.png"/><Relationship Id="rId6" Type="http://schemas.openxmlformats.org/officeDocument/2006/relationships/image" Target="../media/image156.png"/><Relationship Id="rId7" Type="http://schemas.openxmlformats.org/officeDocument/2006/relationships/image" Target="../media/image159.png"/><Relationship Id="rId8" Type="http://schemas.openxmlformats.org/officeDocument/2006/relationships/image" Target="../media/image17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5.png"/><Relationship Id="rId4" Type="http://schemas.openxmlformats.org/officeDocument/2006/relationships/image" Target="../media/image169.png"/><Relationship Id="rId5" Type="http://schemas.openxmlformats.org/officeDocument/2006/relationships/image" Target="../media/image160.png"/><Relationship Id="rId6" Type="http://schemas.openxmlformats.org/officeDocument/2006/relationships/image" Target="../media/image166.png"/><Relationship Id="rId7" Type="http://schemas.openxmlformats.org/officeDocument/2006/relationships/image" Target="../media/image168.png"/><Relationship Id="rId8" Type="http://schemas.openxmlformats.org/officeDocument/2006/relationships/image" Target="../media/image17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3.gif"/><Relationship Id="rId4" Type="http://schemas.openxmlformats.org/officeDocument/2006/relationships/image" Target="../media/image164.png"/><Relationship Id="rId5" Type="http://schemas.openxmlformats.org/officeDocument/2006/relationships/image" Target="../media/image172.gif"/><Relationship Id="rId6" Type="http://schemas.openxmlformats.org/officeDocument/2006/relationships/image" Target="../media/image17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4.png"/><Relationship Id="rId9" Type="http://schemas.openxmlformats.org/officeDocument/2006/relationships/hyperlink" Target="https://ubuntuforums.org/showthread.php?t=2221562" TargetMode="External"/><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3.png"/><Relationship Id="rId8" Type="http://schemas.openxmlformats.org/officeDocument/2006/relationships/hyperlink" Target="https://cran.r-project.org/bin/linux/ubuntu/"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0" Type="http://schemas.openxmlformats.org/officeDocument/2006/relationships/image" Target="../media/image182.gif"/><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4.gif"/><Relationship Id="rId4" Type="http://schemas.openxmlformats.org/officeDocument/2006/relationships/image" Target="../media/image180.gif"/><Relationship Id="rId9" Type="http://schemas.openxmlformats.org/officeDocument/2006/relationships/image" Target="../media/image178.gif"/><Relationship Id="rId5" Type="http://schemas.openxmlformats.org/officeDocument/2006/relationships/image" Target="../media/image176.gif"/><Relationship Id="rId6" Type="http://schemas.openxmlformats.org/officeDocument/2006/relationships/image" Target="../media/image187.gif"/><Relationship Id="rId7" Type="http://schemas.openxmlformats.org/officeDocument/2006/relationships/image" Target="../media/image175.gif"/><Relationship Id="rId8" Type="http://schemas.openxmlformats.org/officeDocument/2006/relationships/image" Target="../media/image189.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9.gif"/><Relationship Id="rId4" Type="http://schemas.openxmlformats.org/officeDocument/2006/relationships/image" Target="../media/image185.png"/><Relationship Id="rId5" Type="http://schemas.openxmlformats.org/officeDocument/2006/relationships/image" Target="../media/image18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77.png"/><Relationship Id="rId4" Type="http://schemas.openxmlformats.org/officeDocument/2006/relationships/image" Target="../media/image198.png"/><Relationship Id="rId5" Type="http://schemas.openxmlformats.org/officeDocument/2006/relationships/image" Target="../media/image186.png"/><Relationship Id="rId6" Type="http://schemas.openxmlformats.org/officeDocument/2006/relationships/image" Target="../media/image19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94.png"/><Relationship Id="rId6" Type="http://schemas.openxmlformats.org/officeDocument/2006/relationships/image" Target="../media/image188.png"/><Relationship Id="rId7" Type="http://schemas.openxmlformats.org/officeDocument/2006/relationships/image" Target="../media/image233.png"/></Relationships>
</file>

<file path=ppt/slides/_rels/slide35.xml.rels><?xml version="1.0" encoding="UTF-8" standalone="yes"?><Relationships xmlns="http://schemas.openxmlformats.org/package/2006/relationships"><Relationship Id="rId11" Type="http://schemas.openxmlformats.org/officeDocument/2006/relationships/image" Target="../media/image202.png"/><Relationship Id="rId10" Type="http://schemas.openxmlformats.org/officeDocument/2006/relationships/image" Target="../media/image218.gif"/><Relationship Id="rId13" Type="http://schemas.openxmlformats.org/officeDocument/2006/relationships/image" Target="../media/image195.gif"/><Relationship Id="rId12" Type="http://schemas.openxmlformats.org/officeDocument/2006/relationships/image" Target="../media/image196.png"/><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90.png"/><Relationship Id="rId4" Type="http://schemas.openxmlformats.org/officeDocument/2006/relationships/image" Target="../media/image191.png"/><Relationship Id="rId9" Type="http://schemas.openxmlformats.org/officeDocument/2006/relationships/image" Target="../media/image197.png"/><Relationship Id="rId15" Type="http://schemas.openxmlformats.org/officeDocument/2006/relationships/image" Target="../media/image203.png"/><Relationship Id="rId14" Type="http://schemas.openxmlformats.org/officeDocument/2006/relationships/image" Target="../media/image206.png"/><Relationship Id="rId5" Type="http://schemas.openxmlformats.org/officeDocument/2006/relationships/image" Target="../media/image201.png"/><Relationship Id="rId6" Type="http://schemas.openxmlformats.org/officeDocument/2006/relationships/image" Target="../media/image199.png"/><Relationship Id="rId7" Type="http://schemas.openxmlformats.org/officeDocument/2006/relationships/image" Target="../media/image200.gif"/><Relationship Id="rId8" Type="http://schemas.openxmlformats.org/officeDocument/2006/relationships/image" Target="../media/image193.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08.png"/><Relationship Id="rId4" Type="http://schemas.openxmlformats.org/officeDocument/2006/relationships/image" Target="../media/image204.png"/><Relationship Id="rId5" Type="http://schemas.openxmlformats.org/officeDocument/2006/relationships/image" Target="../media/image210.png"/><Relationship Id="rId6" Type="http://schemas.openxmlformats.org/officeDocument/2006/relationships/image" Target="../media/image20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7.png"/><Relationship Id="rId4" Type="http://schemas.openxmlformats.org/officeDocument/2006/relationships/image" Target="../media/image205.png"/><Relationship Id="rId5" Type="http://schemas.openxmlformats.org/officeDocument/2006/relationships/image" Target="../media/image211.png"/><Relationship Id="rId6" Type="http://schemas.openxmlformats.org/officeDocument/2006/relationships/image" Target="../media/image221.png"/><Relationship Id="rId7" Type="http://schemas.openxmlformats.org/officeDocument/2006/relationships/image" Target="../media/image2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12.png"/><Relationship Id="rId4" Type="http://schemas.openxmlformats.org/officeDocument/2006/relationships/image" Target="../media/image215.png"/><Relationship Id="rId5" Type="http://schemas.openxmlformats.org/officeDocument/2006/relationships/image" Target="../media/image232.png"/><Relationship Id="rId6" Type="http://schemas.openxmlformats.org/officeDocument/2006/relationships/image" Target="../media/image213.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17.png"/><Relationship Id="rId4" Type="http://schemas.openxmlformats.org/officeDocument/2006/relationships/image" Target="../media/image216.gif"/><Relationship Id="rId5" Type="http://schemas.openxmlformats.org/officeDocument/2006/relationships/image" Target="../media/image222.png"/><Relationship Id="rId6" Type="http://schemas.openxmlformats.org/officeDocument/2006/relationships/image" Target="../media/image219.png"/><Relationship Id="rId7" Type="http://schemas.openxmlformats.org/officeDocument/2006/relationships/image" Target="../media/image227.png"/><Relationship Id="rId8" Type="http://schemas.openxmlformats.org/officeDocument/2006/relationships/image" Target="../media/image2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24.png"/><Relationship Id="rId4" Type="http://schemas.openxmlformats.org/officeDocument/2006/relationships/image" Target="../media/image225.png"/><Relationship Id="rId5" Type="http://schemas.openxmlformats.org/officeDocument/2006/relationships/image" Target="../media/image220.png"/><Relationship Id="rId6" Type="http://schemas.openxmlformats.org/officeDocument/2006/relationships/image" Target="../media/image2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26.png"/><Relationship Id="rId4" Type="http://schemas.openxmlformats.org/officeDocument/2006/relationships/image" Target="../media/image235.png"/><Relationship Id="rId5" Type="http://schemas.openxmlformats.org/officeDocument/2006/relationships/image" Target="../media/image229.png"/><Relationship Id="rId6" Type="http://schemas.openxmlformats.org/officeDocument/2006/relationships/image" Target="../media/image2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23.png"/><Relationship Id="rId4" Type="http://schemas.openxmlformats.org/officeDocument/2006/relationships/image" Target="../media/image234.png"/><Relationship Id="rId5" Type="http://schemas.openxmlformats.org/officeDocument/2006/relationships/image" Target="../media/image230.png"/><Relationship Id="rId6" Type="http://schemas.openxmlformats.org/officeDocument/2006/relationships/image" Target="../media/image239.png"/><Relationship Id="rId7" Type="http://schemas.openxmlformats.org/officeDocument/2006/relationships/image" Target="../media/image254.png"/><Relationship Id="rId8" Type="http://schemas.openxmlformats.org/officeDocument/2006/relationships/image" Target="../media/image2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44.png"/><Relationship Id="rId4" Type="http://schemas.openxmlformats.org/officeDocument/2006/relationships/image" Target="../media/image236.png"/><Relationship Id="rId5" Type="http://schemas.openxmlformats.org/officeDocument/2006/relationships/image" Target="../media/image248.png"/><Relationship Id="rId6" Type="http://schemas.openxmlformats.org/officeDocument/2006/relationships/image" Target="../media/image243.png"/></Relationships>
</file>

<file path=ppt/slides/_rels/slide44.xml.rels><?xml version="1.0" encoding="UTF-8" standalone="yes"?><Relationships xmlns="http://schemas.openxmlformats.org/package/2006/relationships"><Relationship Id="rId11" Type="http://schemas.openxmlformats.org/officeDocument/2006/relationships/image" Target="../media/image258.png"/><Relationship Id="rId10" Type="http://schemas.openxmlformats.org/officeDocument/2006/relationships/image" Target="../media/image247.png"/><Relationship Id="rId12" Type="http://schemas.openxmlformats.org/officeDocument/2006/relationships/image" Target="../media/image252.png"/><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40.gif"/><Relationship Id="rId4" Type="http://schemas.openxmlformats.org/officeDocument/2006/relationships/image" Target="../media/image249.gif"/><Relationship Id="rId9" Type="http://schemas.openxmlformats.org/officeDocument/2006/relationships/image" Target="../media/image246.png"/><Relationship Id="rId5" Type="http://schemas.openxmlformats.org/officeDocument/2006/relationships/image" Target="../media/image242.gif"/><Relationship Id="rId6" Type="http://schemas.openxmlformats.org/officeDocument/2006/relationships/image" Target="../media/image245.gif"/><Relationship Id="rId7" Type="http://schemas.openxmlformats.org/officeDocument/2006/relationships/image" Target="../media/image241.gif"/><Relationship Id="rId8" Type="http://schemas.openxmlformats.org/officeDocument/2006/relationships/image" Target="../media/image250.gif"/></Relationships>
</file>

<file path=ppt/slides/_rels/slide45.xml.rels><?xml version="1.0" encoding="UTF-8" standalone="yes"?><Relationships xmlns="http://schemas.openxmlformats.org/package/2006/relationships"><Relationship Id="rId10" Type="http://schemas.openxmlformats.org/officeDocument/2006/relationships/image" Target="../media/image259.png"/><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53.png"/><Relationship Id="rId4" Type="http://schemas.openxmlformats.org/officeDocument/2006/relationships/image" Target="../media/image256.png"/><Relationship Id="rId9" Type="http://schemas.openxmlformats.org/officeDocument/2006/relationships/image" Target="../media/image257.png"/><Relationship Id="rId5" Type="http://schemas.openxmlformats.org/officeDocument/2006/relationships/image" Target="../media/image251.gif"/><Relationship Id="rId6" Type="http://schemas.openxmlformats.org/officeDocument/2006/relationships/image" Target="../media/image255.gif"/><Relationship Id="rId7" Type="http://schemas.openxmlformats.org/officeDocument/2006/relationships/image" Target="../media/image265.png"/><Relationship Id="rId8" Type="http://schemas.openxmlformats.org/officeDocument/2006/relationships/image" Target="../media/image2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70.png"/><Relationship Id="rId4" Type="http://schemas.openxmlformats.org/officeDocument/2006/relationships/image" Target="../media/image261.png"/><Relationship Id="rId5" Type="http://schemas.openxmlformats.org/officeDocument/2006/relationships/image" Target="../media/image262.png"/><Relationship Id="rId6" Type="http://schemas.openxmlformats.org/officeDocument/2006/relationships/image" Target="../media/image2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72.png"/><Relationship Id="rId4" Type="http://schemas.openxmlformats.org/officeDocument/2006/relationships/image" Target="../media/image266.png"/><Relationship Id="rId9" Type="http://schemas.openxmlformats.org/officeDocument/2006/relationships/image" Target="../media/image269.png"/><Relationship Id="rId5" Type="http://schemas.openxmlformats.org/officeDocument/2006/relationships/image" Target="../media/image273.png"/><Relationship Id="rId6" Type="http://schemas.openxmlformats.org/officeDocument/2006/relationships/image" Target="../media/image263.png"/><Relationship Id="rId7" Type="http://schemas.openxmlformats.org/officeDocument/2006/relationships/image" Target="../media/image274.png"/><Relationship Id="rId8" Type="http://schemas.openxmlformats.org/officeDocument/2006/relationships/image" Target="../media/image27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67.png"/><Relationship Id="rId4" Type="http://schemas.openxmlformats.org/officeDocument/2006/relationships/image" Target="../media/image271.png"/><Relationship Id="rId5" Type="http://schemas.openxmlformats.org/officeDocument/2006/relationships/image" Target="../media/image268.png"/><Relationship Id="rId6" Type="http://schemas.openxmlformats.org/officeDocument/2006/relationships/image" Target="../media/image277.png"/><Relationship Id="rId7" Type="http://schemas.openxmlformats.org/officeDocument/2006/relationships/image" Target="../media/image276.png"/><Relationship Id="rId8" Type="http://schemas.openxmlformats.org/officeDocument/2006/relationships/image" Target="../media/image278.png"/></Relationships>
</file>

<file path=ppt/slides/_rels/slide49.xml.rels><?xml version="1.0" encoding="UTF-8" standalone="yes"?><Relationships xmlns="http://schemas.openxmlformats.org/package/2006/relationships"><Relationship Id="rId11" Type="http://schemas.openxmlformats.org/officeDocument/2006/relationships/image" Target="../media/image290.png"/><Relationship Id="rId10" Type="http://schemas.openxmlformats.org/officeDocument/2006/relationships/image" Target="../media/image287.png"/><Relationship Id="rId12" Type="http://schemas.openxmlformats.org/officeDocument/2006/relationships/image" Target="../media/image288.png"/><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75.gif"/><Relationship Id="rId4" Type="http://schemas.openxmlformats.org/officeDocument/2006/relationships/image" Target="../media/image280.gif"/><Relationship Id="rId9" Type="http://schemas.openxmlformats.org/officeDocument/2006/relationships/image" Target="../media/image281.png"/><Relationship Id="rId5" Type="http://schemas.openxmlformats.org/officeDocument/2006/relationships/image" Target="../media/image283.gif"/><Relationship Id="rId6" Type="http://schemas.openxmlformats.org/officeDocument/2006/relationships/image" Target="../media/image282.png"/><Relationship Id="rId7" Type="http://schemas.openxmlformats.org/officeDocument/2006/relationships/image" Target="../media/image284.png"/><Relationship Id="rId8" Type="http://schemas.openxmlformats.org/officeDocument/2006/relationships/image" Target="../media/image285.png"/></Relationships>
</file>

<file path=ppt/slides/_rels/slide5.xml.rels><?xml version="1.0" encoding="UTF-8" standalone="yes"?><Relationships xmlns="http://schemas.openxmlformats.org/package/2006/relationships"><Relationship Id="rId11" Type="http://schemas.openxmlformats.org/officeDocument/2006/relationships/image" Target="../media/image23.gif"/><Relationship Id="rId10" Type="http://schemas.openxmlformats.org/officeDocument/2006/relationships/image" Target="../media/image46.pn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gif"/><Relationship Id="rId4" Type="http://schemas.openxmlformats.org/officeDocument/2006/relationships/image" Target="../media/image7.gif"/><Relationship Id="rId9" Type="http://schemas.openxmlformats.org/officeDocument/2006/relationships/image" Target="../media/image30.png"/><Relationship Id="rId5" Type="http://schemas.openxmlformats.org/officeDocument/2006/relationships/image" Target="../media/image2.gif"/><Relationship Id="rId6" Type="http://schemas.openxmlformats.org/officeDocument/2006/relationships/image" Target="../media/image29.png"/><Relationship Id="rId7" Type="http://schemas.openxmlformats.org/officeDocument/2006/relationships/image" Target="../media/image20.png"/><Relationship Id="rId8" Type="http://schemas.openxmlformats.org/officeDocument/2006/relationships/image" Target="../media/image4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86.png"/><Relationship Id="rId4" Type="http://schemas.openxmlformats.org/officeDocument/2006/relationships/image" Target="../media/image29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95.png"/><Relationship Id="rId4" Type="http://schemas.openxmlformats.org/officeDocument/2006/relationships/image" Target="../media/image291.png"/><Relationship Id="rId5" Type="http://schemas.openxmlformats.org/officeDocument/2006/relationships/image" Target="../media/image294.png"/><Relationship Id="rId6" Type="http://schemas.openxmlformats.org/officeDocument/2006/relationships/image" Target="../media/image292.png"/><Relationship Id="rId7" Type="http://schemas.openxmlformats.org/officeDocument/2006/relationships/image" Target="../media/image29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97.png"/><Relationship Id="rId4" Type="http://schemas.openxmlformats.org/officeDocument/2006/relationships/image" Target="../media/image300.png"/><Relationship Id="rId5" Type="http://schemas.openxmlformats.org/officeDocument/2006/relationships/image" Target="../media/image289.png"/><Relationship Id="rId6" Type="http://schemas.openxmlformats.org/officeDocument/2006/relationships/image" Target="../media/image29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01.png"/><Relationship Id="rId4" Type="http://schemas.openxmlformats.org/officeDocument/2006/relationships/image" Target="../media/image316.png"/><Relationship Id="rId5" Type="http://schemas.openxmlformats.org/officeDocument/2006/relationships/image" Target="../media/image299.png"/><Relationship Id="rId6" Type="http://schemas.openxmlformats.org/officeDocument/2006/relationships/image" Target="../media/image30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03.png"/><Relationship Id="rId4" Type="http://schemas.openxmlformats.org/officeDocument/2006/relationships/image" Target="../media/image32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cran.r-project.org/web/packages/gplots/index.html" TargetMode="External"/><Relationship Id="rId4" Type="http://schemas.openxmlformats.org/officeDocument/2006/relationships/image" Target="../media/image308.png"/><Relationship Id="rId9" Type="http://schemas.openxmlformats.org/officeDocument/2006/relationships/image" Target="../media/image309.png"/><Relationship Id="rId5" Type="http://schemas.openxmlformats.org/officeDocument/2006/relationships/image" Target="../media/image310.png"/><Relationship Id="rId6" Type="http://schemas.openxmlformats.org/officeDocument/2006/relationships/image" Target="../media/image307.png"/><Relationship Id="rId7" Type="http://schemas.openxmlformats.org/officeDocument/2006/relationships/image" Target="../media/image306.png"/><Relationship Id="rId8" Type="http://schemas.openxmlformats.org/officeDocument/2006/relationships/image" Target="../media/image30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05.png"/><Relationship Id="rId4" Type="http://schemas.openxmlformats.org/officeDocument/2006/relationships/image" Target="../media/image314.png"/><Relationship Id="rId5" Type="http://schemas.openxmlformats.org/officeDocument/2006/relationships/image" Target="../media/image31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11.png"/><Relationship Id="rId4" Type="http://schemas.openxmlformats.org/officeDocument/2006/relationships/image" Target="../media/image313.png"/><Relationship Id="rId5" Type="http://schemas.openxmlformats.org/officeDocument/2006/relationships/image" Target="../media/image335.png"/><Relationship Id="rId6" Type="http://schemas.openxmlformats.org/officeDocument/2006/relationships/image" Target="../media/image321.png"/><Relationship Id="rId7" Type="http://schemas.openxmlformats.org/officeDocument/2006/relationships/image" Target="../media/image315.png"/><Relationship Id="rId8" Type="http://schemas.openxmlformats.org/officeDocument/2006/relationships/image" Target="../media/image3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12.png"/><Relationship Id="rId4" Type="http://schemas.openxmlformats.org/officeDocument/2006/relationships/image" Target="../media/image318.png"/><Relationship Id="rId5" Type="http://schemas.openxmlformats.org/officeDocument/2006/relationships/image" Target="../media/image320.png"/><Relationship Id="rId6" Type="http://schemas.openxmlformats.org/officeDocument/2006/relationships/image" Target="../media/image331.png"/><Relationship Id="rId7" Type="http://schemas.openxmlformats.org/officeDocument/2006/relationships/image" Target="../media/image330.png"/><Relationship Id="rId8" Type="http://schemas.openxmlformats.org/officeDocument/2006/relationships/image" Target="../media/image32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29.png"/><Relationship Id="rId4" Type="http://schemas.openxmlformats.org/officeDocument/2006/relationships/image" Target="../media/image323.png"/><Relationship Id="rId5" Type="http://schemas.openxmlformats.org/officeDocument/2006/relationships/image" Target="../media/image324.png"/><Relationship Id="rId6" Type="http://schemas.openxmlformats.org/officeDocument/2006/relationships/image" Target="../media/image328.png"/><Relationship Id="rId7" Type="http://schemas.openxmlformats.org/officeDocument/2006/relationships/image" Target="../media/image322.png"/><Relationship Id="rId8" Type="http://schemas.openxmlformats.org/officeDocument/2006/relationships/image" Target="../media/image3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gif"/><Relationship Id="rId4" Type="http://schemas.openxmlformats.org/officeDocument/2006/relationships/image" Target="../media/image26.gif"/><Relationship Id="rId9" Type="http://schemas.openxmlformats.org/officeDocument/2006/relationships/image" Target="../media/image24.gif"/><Relationship Id="rId5" Type="http://schemas.openxmlformats.org/officeDocument/2006/relationships/image" Target="../media/image22.png"/><Relationship Id="rId6" Type="http://schemas.openxmlformats.org/officeDocument/2006/relationships/image" Target="../media/image28.png"/><Relationship Id="rId7" Type="http://schemas.openxmlformats.org/officeDocument/2006/relationships/image" Target="../media/image25.png"/><Relationship Id="rId8" Type="http://schemas.openxmlformats.org/officeDocument/2006/relationships/image" Target="../media/image3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25.png"/><Relationship Id="rId4" Type="http://schemas.openxmlformats.org/officeDocument/2006/relationships/image" Target="../media/image33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33.png"/><Relationship Id="rId4" Type="http://schemas.openxmlformats.org/officeDocument/2006/relationships/image" Target="../media/image3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aprender.uib.es/Rdir/notas.txt" TargetMode="External"/><Relationship Id="rId4" Type="http://schemas.openxmlformats.org/officeDocument/2006/relationships/image" Target="../media/image31.png"/><Relationship Id="rId5" Type="http://schemas.openxmlformats.org/officeDocument/2006/relationships/image" Target="../media/image33.png"/><Relationship Id="rId6" Type="http://schemas.openxmlformats.org/officeDocument/2006/relationships/image" Target="../media/image35.png"/><Relationship Id="rId7" Type="http://schemas.openxmlformats.org/officeDocument/2006/relationships/image" Target="../media/image27.png"/></Relationships>
</file>

<file path=ppt/slides/_rels/slide8.xml.rels><?xml version="1.0" encoding="UTF-8" standalone="yes"?><Relationships xmlns="http://schemas.openxmlformats.org/package/2006/relationships"><Relationship Id="rId10" Type="http://schemas.openxmlformats.org/officeDocument/2006/relationships/image" Target="../media/image50.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38.png"/><Relationship Id="rId5" Type="http://schemas.openxmlformats.org/officeDocument/2006/relationships/image" Target="../media/image32.png"/><Relationship Id="rId6" Type="http://schemas.openxmlformats.org/officeDocument/2006/relationships/image" Target="../media/image34.png"/><Relationship Id="rId7" Type="http://schemas.openxmlformats.org/officeDocument/2006/relationships/image" Target="../media/image37.png"/><Relationship Id="rId8"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2.png"/><Relationship Id="rId4" Type="http://schemas.openxmlformats.org/officeDocument/2006/relationships/image" Target="../media/image45.png"/><Relationship Id="rId9" Type="http://schemas.openxmlformats.org/officeDocument/2006/relationships/image" Target="../media/image52.png"/><Relationship Id="rId5" Type="http://schemas.openxmlformats.org/officeDocument/2006/relationships/image" Target="../media/image48.png"/><Relationship Id="rId6" Type="http://schemas.openxmlformats.org/officeDocument/2006/relationships/image" Target="../media/image57.png"/><Relationship Id="rId7" Type="http://schemas.openxmlformats.org/officeDocument/2006/relationships/image" Target="../media/image59.png"/><Relationship Id="rId8"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Shape 71"/>
          <p:cNvSpPr txBox="1"/>
          <p:nvPr>
            <p:ph type="ctrTitle"/>
          </p:nvPr>
        </p:nvSpPr>
        <p:spPr>
          <a:xfrm>
            <a:off x="751200" y="2577425"/>
            <a:ext cx="5053500" cy="1346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Chuletas de RSTUDIO</a:t>
            </a:r>
            <a:endParaRPr/>
          </a:p>
        </p:txBody>
      </p:sp>
      <p:sp>
        <p:nvSpPr>
          <p:cNvPr id="72" name="Shape 72"/>
          <p:cNvSpPr txBox="1"/>
          <p:nvPr>
            <p:ph idx="1" type="subTitle"/>
          </p:nvPr>
        </p:nvSpPr>
        <p:spPr>
          <a:xfrm>
            <a:off x="751200" y="3988525"/>
            <a:ext cx="5053500" cy="55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Por Aurelio Gallardo Rodríguez</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type="title"/>
          </p:nvPr>
        </p:nvSpPr>
        <p:spPr>
          <a:xfrm>
            <a:off x="236800" y="166125"/>
            <a:ext cx="8520600" cy="689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Factores: </a:t>
            </a:r>
            <a:r>
              <a:rPr lang="es" sz="2400"/>
              <a:t>son vectores clasificados mediante niveles</a:t>
            </a:r>
            <a:endParaRPr sz="2400"/>
          </a:p>
        </p:txBody>
      </p:sp>
      <p:pic>
        <p:nvPicPr>
          <p:cNvPr id="221" name="Shape 221"/>
          <p:cNvPicPr preferRelativeResize="0"/>
          <p:nvPr/>
        </p:nvPicPr>
        <p:blipFill>
          <a:blip r:embed="rId3">
            <a:alphaModFix/>
          </a:blip>
          <a:stretch>
            <a:fillRect/>
          </a:stretch>
        </p:blipFill>
        <p:spPr>
          <a:xfrm>
            <a:off x="236800" y="992500"/>
            <a:ext cx="5484374" cy="1762175"/>
          </a:xfrm>
          <a:prstGeom prst="rect">
            <a:avLst/>
          </a:prstGeom>
          <a:noFill/>
          <a:ln>
            <a:noFill/>
          </a:ln>
        </p:spPr>
      </p:pic>
      <p:sp>
        <p:nvSpPr>
          <p:cNvPr id="222" name="Shape 222"/>
          <p:cNvSpPr txBox="1"/>
          <p:nvPr/>
        </p:nvSpPr>
        <p:spPr>
          <a:xfrm>
            <a:off x="5985950" y="992500"/>
            <a:ext cx="2955900" cy="16977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b="1" lang="es"/>
              <a:t>levels</a:t>
            </a:r>
            <a:r>
              <a:rPr lang="es"/>
              <a:t>, cambia los niveles</a:t>
            </a:r>
            <a:endParaRPr/>
          </a:p>
          <a:p>
            <a:pPr indent="-317500" lvl="0" marL="457200" rtl="0">
              <a:spcBef>
                <a:spcPts val="0"/>
              </a:spcBef>
              <a:spcAft>
                <a:spcPts val="0"/>
              </a:spcAft>
              <a:buSzPts val="1400"/>
              <a:buChar char="❏"/>
            </a:pPr>
            <a:r>
              <a:rPr b="1" lang="es"/>
              <a:t>labels</a:t>
            </a:r>
            <a:r>
              <a:rPr lang="es"/>
              <a:t>, cambia los nombres</a:t>
            </a:r>
            <a:endParaRPr/>
          </a:p>
          <a:p>
            <a:pPr indent="-317500" lvl="0" marL="457200">
              <a:spcBef>
                <a:spcPts val="0"/>
              </a:spcBef>
              <a:spcAft>
                <a:spcPts val="0"/>
              </a:spcAft>
              <a:buSzPts val="1400"/>
              <a:buChar char="❏"/>
            </a:pPr>
            <a:r>
              <a:rPr lang="es"/>
              <a:t>O también cambio los nombres con levels </a:t>
            </a:r>
            <a:endParaRPr/>
          </a:p>
        </p:txBody>
      </p:sp>
      <p:pic>
        <p:nvPicPr>
          <p:cNvPr id="223" name="Shape 223"/>
          <p:cNvPicPr preferRelativeResize="0"/>
          <p:nvPr/>
        </p:nvPicPr>
        <p:blipFill>
          <a:blip r:embed="rId4">
            <a:alphaModFix/>
          </a:blip>
          <a:stretch>
            <a:fillRect/>
          </a:stretch>
        </p:blipFill>
        <p:spPr>
          <a:xfrm>
            <a:off x="6059450" y="2031650"/>
            <a:ext cx="2808900" cy="608595"/>
          </a:xfrm>
          <a:prstGeom prst="rect">
            <a:avLst/>
          </a:prstGeom>
          <a:noFill/>
          <a:ln>
            <a:noFill/>
          </a:ln>
        </p:spPr>
      </p:pic>
      <p:cxnSp>
        <p:nvCxnSpPr>
          <p:cNvPr id="224" name="Shape 224"/>
          <p:cNvCxnSpPr/>
          <p:nvPr/>
        </p:nvCxnSpPr>
        <p:spPr>
          <a:xfrm>
            <a:off x="2549900" y="3002450"/>
            <a:ext cx="4044900" cy="0"/>
          </a:xfrm>
          <a:prstGeom prst="straightConnector1">
            <a:avLst/>
          </a:prstGeom>
          <a:noFill/>
          <a:ln cap="flat" cmpd="sng" w="9525">
            <a:solidFill>
              <a:srgbClr val="000000"/>
            </a:solidFill>
            <a:prstDash val="solid"/>
            <a:round/>
            <a:headEnd len="med" w="med" type="none"/>
            <a:tailEnd len="med" w="med" type="none"/>
          </a:ln>
        </p:spPr>
      </p:cxnSp>
      <p:pic>
        <p:nvPicPr>
          <p:cNvPr id="225" name="Shape 225"/>
          <p:cNvPicPr preferRelativeResize="0"/>
          <p:nvPr/>
        </p:nvPicPr>
        <p:blipFill>
          <a:blip r:embed="rId5">
            <a:alphaModFix/>
          </a:blip>
          <a:stretch>
            <a:fillRect/>
          </a:stretch>
        </p:blipFill>
        <p:spPr>
          <a:xfrm>
            <a:off x="140425" y="3951275"/>
            <a:ext cx="4194699" cy="998725"/>
          </a:xfrm>
          <a:prstGeom prst="rect">
            <a:avLst/>
          </a:prstGeom>
          <a:noFill/>
          <a:ln>
            <a:noFill/>
          </a:ln>
        </p:spPr>
      </p:pic>
      <p:sp>
        <p:nvSpPr>
          <p:cNvPr id="226" name="Shape 226"/>
          <p:cNvSpPr txBox="1"/>
          <p:nvPr/>
        </p:nvSpPr>
        <p:spPr>
          <a:xfrm>
            <a:off x="536475" y="3189725"/>
            <a:ext cx="3311700" cy="8115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s"/>
              <a:t>Además obtenemos un </a:t>
            </a:r>
            <a:r>
              <a:rPr b="1" i="1" lang="es"/>
              <a:t>factor ordenado</a:t>
            </a:r>
            <a:r>
              <a:rPr lang="es"/>
              <a:t> si aplicamos la función </a:t>
            </a:r>
            <a:r>
              <a:rPr b="1" lang="es"/>
              <a:t>ordered</a:t>
            </a:r>
            <a:endParaRPr b="1"/>
          </a:p>
        </p:txBody>
      </p:sp>
      <p:cxnSp>
        <p:nvCxnSpPr>
          <p:cNvPr id="227" name="Shape 227"/>
          <p:cNvCxnSpPr/>
          <p:nvPr/>
        </p:nvCxnSpPr>
        <p:spPr>
          <a:xfrm>
            <a:off x="4697200" y="3177225"/>
            <a:ext cx="0" cy="1685400"/>
          </a:xfrm>
          <a:prstGeom prst="straightConnector1">
            <a:avLst/>
          </a:prstGeom>
          <a:noFill/>
          <a:ln cap="flat" cmpd="sng" w="9525">
            <a:solidFill>
              <a:srgbClr val="000000"/>
            </a:solidFill>
            <a:prstDash val="solid"/>
            <a:round/>
            <a:headEnd len="med" w="med" type="none"/>
            <a:tailEnd len="med" w="med" type="none"/>
          </a:ln>
        </p:spPr>
      </p:cxnSp>
      <p:pic>
        <p:nvPicPr>
          <p:cNvPr id="228" name="Shape 228"/>
          <p:cNvPicPr preferRelativeResize="0"/>
          <p:nvPr/>
        </p:nvPicPr>
        <p:blipFill>
          <a:blip r:embed="rId6">
            <a:alphaModFix/>
          </a:blip>
          <a:stretch>
            <a:fillRect/>
          </a:stretch>
        </p:blipFill>
        <p:spPr>
          <a:xfrm>
            <a:off x="5289967" y="3951275"/>
            <a:ext cx="3545421" cy="811500"/>
          </a:xfrm>
          <a:prstGeom prst="rect">
            <a:avLst/>
          </a:prstGeom>
          <a:noFill/>
          <a:ln>
            <a:noFill/>
          </a:ln>
        </p:spPr>
      </p:pic>
      <p:sp>
        <p:nvSpPr>
          <p:cNvPr id="229" name="Shape 229"/>
          <p:cNvSpPr txBox="1"/>
          <p:nvPr/>
        </p:nvSpPr>
        <p:spPr>
          <a:xfrm>
            <a:off x="5406825" y="3235709"/>
            <a:ext cx="3311700" cy="6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Y uso levels para agrupar niveles también</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type="title"/>
          </p:nvPr>
        </p:nvSpPr>
        <p:spPr>
          <a:xfrm>
            <a:off x="236800" y="166125"/>
            <a:ext cx="8520600" cy="689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Listas: </a:t>
            </a:r>
            <a:r>
              <a:rPr lang="es" sz="2400"/>
              <a:t>contienen elementos de distinto tipo</a:t>
            </a:r>
            <a:endParaRPr sz="2400"/>
          </a:p>
        </p:txBody>
      </p:sp>
      <p:pic>
        <p:nvPicPr>
          <p:cNvPr id="235" name="Shape 235"/>
          <p:cNvPicPr preferRelativeResize="0"/>
          <p:nvPr/>
        </p:nvPicPr>
        <p:blipFill>
          <a:blip r:embed="rId3">
            <a:alphaModFix/>
          </a:blip>
          <a:stretch>
            <a:fillRect/>
          </a:stretch>
        </p:blipFill>
        <p:spPr>
          <a:xfrm>
            <a:off x="386600" y="855225"/>
            <a:ext cx="5256401" cy="1661625"/>
          </a:xfrm>
          <a:prstGeom prst="rect">
            <a:avLst/>
          </a:prstGeom>
          <a:noFill/>
          <a:ln>
            <a:noFill/>
          </a:ln>
        </p:spPr>
      </p:pic>
      <p:pic>
        <p:nvPicPr>
          <p:cNvPr id="236" name="Shape 236"/>
          <p:cNvPicPr preferRelativeResize="0"/>
          <p:nvPr/>
        </p:nvPicPr>
        <p:blipFill>
          <a:blip r:embed="rId4">
            <a:alphaModFix/>
          </a:blip>
          <a:stretch>
            <a:fillRect/>
          </a:stretch>
        </p:blipFill>
        <p:spPr>
          <a:xfrm>
            <a:off x="386600" y="2542028"/>
            <a:ext cx="5256401" cy="641172"/>
          </a:xfrm>
          <a:prstGeom prst="rect">
            <a:avLst/>
          </a:prstGeom>
          <a:noFill/>
          <a:ln>
            <a:noFill/>
          </a:ln>
        </p:spPr>
      </p:pic>
      <p:pic>
        <p:nvPicPr>
          <p:cNvPr id="237" name="Shape 237"/>
          <p:cNvPicPr preferRelativeResize="0"/>
          <p:nvPr/>
        </p:nvPicPr>
        <p:blipFill>
          <a:blip r:embed="rId5">
            <a:alphaModFix/>
          </a:blip>
          <a:stretch>
            <a:fillRect/>
          </a:stretch>
        </p:blipFill>
        <p:spPr>
          <a:xfrm>
            <a:off x="386600" y="3285925"/>
            <a:ext cx="3024725" cy="789850"/>
          </a:xfrm>
          <a:prstGeom prst="rect">
            <a:avLst/>
          </a:prstGeom>
          <a:noFill/>
          <a:ln>
            <a:noFill/>
          </a:ln>
        </p:spPr>
      </p:pic>
      <p:pic>
        <p:nvPicPr>
          <p:cNvPr id="238" name="Shape 238"/>
          <p:cNvPicPr preferRelativeResize="0"/>
          <p:nvPr/>
        </p:nvPicPr>
        <p:blipFill>
          <a:blip r:embed="rId6">
            <a:alphaModFix/>
          </a:blip>
          <a:stretch>
            <a:fillRect/>
          </a:stretch>
        </p:blipFill>
        <p:spPr>
          <a:xfrm>
            <a:off x="6010350" y="3517675"/>
            <a:ext cx="2747050" cy="1213275"/>
          </a:xfrm>
          <a:prstGeom prst="rect">
            <a:avLst/>
          </a:prstGeom>
          <a:noFill/>
          <a:ln>
            <a:noFill/>
          </a:ln>
        </p:spPr>
      </p:pic>
      <p:sp>
        <p:nvSpPr>
          <p:cNvPr id="239" name="Shape 239"/>
          <p:cNvSpPr txBox="1"/>
          <p:nvPr/>
        </p:nvSpPr>
        <p:spPr>
          <a:xfrm>
            <a:off x="6478775" y="2982025"/>
            <a:ext cx="1810200" cy="6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Estructura</a:t>
            </a:r>
            <a:endParaRPr/>
          </a:p>
          <a:p>
            <a:pPr indent="0" lvl="0" marL="0" rtl="0" algn="ctr">
              <a:spcBef>
                <a:spcPts val="0"/>
              </a:spcBef>
              <a:spcAft>
                <a:spcPts val="0"/>
              </a:spcAft>
              <a:buNone/>
            </a:pPr>
            <a:r>
              <a:rPr lang="es"/>
              <a:t>en la lista</a:t>
            </a:r>
            <a:endParaRPr/>
          </a:p>
        </p:txBody>
      </p:sp>
      <p:sp>
        <p:nvSpPr>
          <p:cNvPr id="240" name="Shape 240"/>
          <p:cNvSpPr txBox="1"/>
          <p:nvPr/>
        </p:nvSpPr>
        <p:spPr>
          <a:xfrm>
            <a:off x="3483225" y="1294075"/>
            <a:ext cx="1810200" cy="6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Crear elementos</a:t>
            </a:r>
            <a:endParaRPr/>
          </a:p>
          <a:p>
            <a:pPr indent="0" lvl="0" marL="0" rtl="0" algn="ctr">
              <a:spcBef>
                <a:spcPts val="0"/>
              </a:spcBef>
              <a:spcAft>
                <a:spcPts val="0"/>
              </a:spcAft>
              <a:buNone/>
            </a:pPr>
            <a:r>
              <a:rPr lang="es"/>
              <a:t>y acceder</a:t>
            </a:r>
            <a:endParaRPr/>
          </a:p>
        </p:txBody>
      </p:sp>
      <p:pic>
        <p:nvPicPr>
          <p:cNvPr id="241" name="Shape 241"/>
          <p:cNvPicPr preferRelativeResize="0"/>
          <p:nvPr/>
        </p:nvPicPr>
        <p:blipFill>
          <a:blip r:embed="rId7">
            <a:alphaModFix/>
          </a:blip>
          <a:stretch>
            <a:fillRect/>
          </a:stretch>
        </p:blipFill>
        <p:spPr>
          <a:xfrm>
            <a:off x="6095424" y="1700450"/>
            <a:ext cx="2890875" cy="608700"/>
          </a:xfrm>
          <a:prstGeom prst="rect">
            <a:avLst/>
          </a:prstGeom>
          <a:noFill/>
          <a:ln>
            <a:noFill/>
          </a:ln>
        </p:spPr>
      </p:pic>
      <p:sp>
        <p:nvSpPr>
          <p:cNvPr id="242" name="Shape 242"/>
          <p:cNvSpPr txBox="1"/>
          <p:nvPr/>
        </p:nvSpPr>
        <p:spPr>
          <a:xfrm>
            <a:off x="6635763" y="973488"/>
            <a:ext cx="1810200" cy="6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Accediendo y modificando</a:t>
            </a:r>
            <a:endParaRPr/>
          </a:p>
        </p:txBody>
      </p:sp>
      <p:cxnSp>
        <p:nvCxnSpPr>
          <p:cNvPr id="243" name="Shape 243"/>
          <p:cNvCxnSpPr/>
          <p:nvPr/>
        </p:nvCxnSpPr>
        <p:spPr>
          <a:xfrm flipH="1">
            <a:off x="3162100" y="3139850"/>
            <a:ext cx="2670000" cy="1541400"/>
          </a:xfrm>
          <a:prstGeom prst="straightConnector1">
            <a:avLst/>
          </a:prstGeom>
          <a:noFill/>
          <a:ln cap="flat" cmpd="sng" w="19050">
            <a:solidFill>
              <a:srgbClr val="000000"/>
            </a:solidFill>
            <a:prstDash val="solid"/>
            <a:round/>
            <a:headEnd len="med" w="med" type="none"/>
            <a:tailEnd len="med" w="med" type="none"/>
          </a:ln>
        </p:spPr>
      </p:cxnSp>
      <p:cxnSp>
        <p:nvCxnSpPr>
          <p:cNvPr id="244" name="Shape 244"/>
          <p:cNvCxnSpPr/>
          <p:nvPr/>
        </p:nvCxnSpPr>
        <p:spPr>
          <a:xfrm>
            <a:off x="5845750" y="642950"/>
            <a:ext cx="0" cy="2496900"/>
          </a:xfrm>
          <a:prstGeom prst="straightConnector1">
            <a:avLst/>
          </a:prstGeom>
          <a:noFill/>
          <a:ln cap="flat" cmpd="sng" w="19050">
            <a:solidFill>
              <a:srgbClr val="000000"/>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pic>
        <p:nvPicPr>
          <p:cNvPr id="249" name="Shape 249"/>
          <p:cNvPicPr preferRelativeResize="0"/>
          <p:nvPr/>
        </p:nvPicPr>
        <p:blipFill>
          <a:blip r:embed="rId3">
            <a:alphaModFix/>
          </a:blip>
          <a:stretch>
            <a:fillRect/>
          </a:stretch>
        </p:blipFill>
        <p:spPr>
          <a:xfrm>
            <a:off x="426888" y="1456250"/>
            <a:ext cx="2255075" cy="3392050"/>
          </a:xfrm>
          <a:prstGeom prst="rect">
            <a:avLst/>
          </a:prstGeom>
          <a:noFill/>
          <a:ln>
            <a:noFill/>
          </a:ln>
        </p:spPr>
      </p:pic>
      <p:sp>
        <p:nvSpPr>
          <p:cNvPr id="250" name="Shape 250"/>
          <p:cNvSpPr txBox="1"/>
          <p:nvPr>
            <p:ph type="title"/>
          </p:nvPr>
        </p:nvSpPr>
        <p:spPr>
          <a:xfrm>
            <a:off x="224300" y="206000"/>
            <a:ext cx="8520600" cy="711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Matrices: </a:t>
            </a:r>
            <a:r>
              <a:rPr lang="es" sz="2400"/>
              <a:t>elementos del mismo tipo en forma de tabla</a:t>
            </a:r>
            <a:endParaRPr sz="2400"/>
          </a:p>
        </p:txBody>
      </p:sp>
      <p:sp>
        <p:nvSpPr>
          <p:cNvPr id="251" name="Shape 251"/>
          <p:cNvSpPr txBox="1"/>
          <p:nvPr/>
        </p:nvSpPr>
        <p:spPr>
          <a:xfrm>
            <a:off x="649325" y="994475"/>
            <a:ext cx="18102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Construir matrices</a:t>
            </a:r>
            <a:endParaRPr/>
          </a:p>
        </p:txBody>
      </p:sp>
      <p:cxnSp>
        <p:nvCxnSpPr>
          <p:cNvPr id="252" name="Shape 252"/>
          <p:cNvCxnSpPr/>
          <p:nvPr/>
        </p:nvCxnSpPr>
        <p:spPr>
          <a:xfrm>
            <a:off x="2134825" y="1754050"/>
            <a:ext cx="0" cy="262200"/>
          </a:xfrm>
          <a:prstGeom prst="straightConnector1">
            <a:avLst/>
          </a:prstGeom>
          <a:noFill/>
          <a:ln cap="flat" cmpd="sng" w="19050">
            <a:solidFill>
              <a:srgbClr val="FF0000"/>
            </a:solidFill>
            <a:prstDash val="solid"/>
            <a:round/>
            <a:headEnd len="med" w="med" type="none"/>
            <a:tailEnd len="med" w="med" type="triangle"/>
          </a:ln>
        </p:spPr>
      </p:cxnSp>
      <p:cxnSp>
        <p:nvCxnSpPr>
          <p:cNvPr id="253" name="Shape 253"/>
          <p:cNvCxnSpPr/>
          <p:nvPr/>
        </p:nvCxnSpPr>
        <p:spPr>
          <a:xfrm>
            <a:off x="2349650" y="1754050"/>
            <a:ext cx="0" cy="262200"/>
          </a:xfrm>
          <a:prstGeom prst="straightConnector1">
            <a:avLst/>
          </a:prstGeom>
          <a:noFill/>
          <a:ln cap="flat" cmpd="sng" w="19050">
            <a:solidFill>
              <a:srgbClr val="FF0000"/>
            </a:solidFill>
            <a:prstDash val="solid"/>
            <a:round/>
            <a:headEnd len="med" w="med" type="none"/>
            <a:tailEnd len="med" w="med" type="triangle"/>
          </a:ln>
        </p:spPr>
      </p:cxnSp>
      <p:cxnSp>
        <p:nvCxnSpPr>
          <p:cNvPr id="254" name="Shape 254"/>
          <p:cNvCxnSpPr/>
          <p:nvPr/>
        </p:nvCxnSpPr>
        <p:spPr>
          <a:xfrm>
            <a:off x="2564475" y="1754050"/>
            <a:ext cx="0" cy="262200"/>
          </a:xfrm>
          <a:prstGeom prst="straightConnector1">
            <a:avLst/>
          </a:prstGeom>
          <a:noFill/>
          <a:ln cap="flat" cmpd="sng" w="19050">
            <a:solidFill>
              <a:srgbClr val="FF0000"/>
            </a:solidFill>
            <a:prstDash val="solid"/>
            <a:round/>
            <a:headEnd len="med" w="med" type="none"/>
            <a:tailEnd len="med" w="med" type="triangle"/>
          </a:ln>
        </p:spPr>
      </p:cxnSp>
      <p:cxnSp>
        <p:nvCxnSpPr>
          <p:cNvPr id="255" name="Shape 255"/>
          <p:cNvCxnSpPr/>
          <p:nvPr/>
        </p:nvCxnSpPr>
        <p:spPr>
          <a:xfrm flipH="1" rot="10800000">
            <a:off x="2179838" y="1794550"/>
            <a:ext cx="124800" cy="181200"/>
          </a:xfrm>
          <a:prstGeom prst="straightConnector1">
            <a:avLst/>
          </a:prstGeom>
          <a:noFill/>
          <a:ln cap="flat" cmpd="sng" w="19050">
            <a:solidFill>
              <a:srgbClr val="FF0000"/>
            </a:solidFill>
            <a:prstDash val="solid"/>
            <a:round/>
            <a:headEnd len="med" w="med" type="none"/>
            <a:tailEnd len="med" w="med" type="triangle"/>
          </a:ln>
        </p:spPr>
      </p:cxnSp>
      <p:cxnSp>
        <p:nvCxnSpPr>
          <p:cNvPr id="256" name="Shape 256"/>
          <p:cNvCxnSpPr/>
          <p:nvPr/>
        </p:nvCxnSpPr>
        <p:spPr>
          <a:xfrm flipH="1" rot="10800000">
            <a:off x="2408925" y="1794550"/>
            <a:ext cx="124800" cy="181200"/>
          </a:xfrm>
          <a:prstGeom prst="straightConnector1">
            <a:avLst/>
          </a:prstGeom>
          <a:noFill/>
          <a:ln cap="flat" cmpd="sng" w="19050">
            <a:solidFill>
              <a:srgbClr val="FF0000"/>
            </a:solidFill>
            <a:prstDash val="solid"/>
            <a:round/>
            <a:headEnd len="med" w="med" type="none"/>
            <a:tailEnd len="med" w="med" type="triangle"/>
          </a:ln>
        </p:spPr>
      </p:cxnSp>
      <p:sp>
        <p:nvSpPr>
          <p:cNvPr id="257" name="Shape 257"/>
          <p:cNvSpPr txBox="1"/>
          <p:nvPr/>
        </p:nvSpPr>
        <p:spPr>
          <a:xfrm>
            <a:off x="2151175" y="3706250"/>
            <a:ext cx="574200" cy="511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s" sz="800">
                <a:solidFill>
                  <a:srgbClr val="980000"/>
                </a:solidFill>
              </a:rPr>
              <a:t>Dos col, </a:t>
            </a:r>
            <a:endParaRPr sz="800">
              <a:solidFill>
                <a:srgbClr val="980000"/>
              </a:solidFill>
            </a:endParaRPr>
          </a:p>
          <a:p>
            <a:pPr indent="0" lvl="0" marL="0">
              <a:spcBef>
                <a:spcPts val="0"/>
              </a:spcBef>
              <a:spcAft>
                <a:spcPts val="0"/>
              </a:spcAft>
              <a:buNone/>
            </a:pPr>
            <a:r>
              <a:rPr lang="es" sz="800">
                <a:solidFill>
                  <a:srgbClr val="980000"/>
                </a:solidFill>
              </a:rPr>
              <a:t>ordeno por filas</a:t>
            </a:r>
            <a:endParaRPr sz="800">
              <a:solidFill>
                <a:srgbClr val="980000"/>
              </a:solidFill>
            </a:endParaRPr>
          </a:p>
        </p:txBody>
      </p:sp>
      <p:sp>
        <p:nvSpPr>
          <p:cNvPr id="258" name="Shape 258"/>
          <p:cNvSpPr txBox="1"/>
          <p:nvPr/>
        </p:nvSpPr>
        <p:spPr>
          <a:xfrm>
            <a:off x="2075725" y="1437113"/>
            <a:ext cx="574200" cy="299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sz="800">
                <a:solidFill>
                  <a:srgbClr val="980000"/>
                </a:solidFill>
              </a:rPr>
              <a:t>Dos filas</a:t>
            </a:r>
            <a:endParaRPr sz="800">
              <a:solidFill>
                <a:srgbClr val="980000"/>
              </a:solidFill>
            </a:endParaRPr>
          </a:p>
        </p:txBody>
      </p:sp>
      <p:sp>
        <p:nvSpPr>
          <p:cNvPr id="259" name="Shape 259"/>
          <p:cNvSpPr txBox="1"/>
          <p:nvPr/>
        </p:nvSpPr>
        <p:spPr>
          <a:xfrm>
            <a:off x="1939850" y="2097325"/>
            <a:ext cx="604800" cy="299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sz="800">
                <a:solidFill>
                  <a:srgbClr val="980000"/>
                </a:solidFill>
              </a:rPr>
              <a:t>Tres</a:t>
            </a:r>
            <a:r>
              <a:rPr lang="es" sz="800">
                <a:solidFill>
                  <a:srgbClr val="980000"/>
                </a:solidFill>
              </a:rPr>
              <a:t> filas</a:t>
            </a:r>
            <a:endParaRPr sz="800">
              <a:solidFill>
                <a:srgbClr val="980000"/>
              </a:solidFill>
            </a:endParaRPr>
          </a:p>
        </p:txBody>
      </p:sp>
      <p:cxnSp>
        <p:nvCxnSpPr>
          <p:cNvPr id="260" name="Shape 260"/>
          <p:cNvCxnSpPr/>
          <p:nvPr/>
        </p:nvCxnSpPr>
        <p:spPr>
          <a:xfrm>
            <a:off x="1953275" y="2362725"/>
            <a:ext cx="1200" cy="383700"/>
          </a:xfrm>
          <a:prstGeom prst="straightConnector1">
            <a:avLst/>
          </a:prstGeom>
          <a:noFill/>
          <a:ln cap="flat" cmpd="sng" w="19050">
            <a:solidFill>
              <a:srgbClr val="FF0000"/>
            </a:solidFill>
            <a:prstDash val="solid"/>
            <a:round/>
            <a:headEnd len="med" w="med" type="none"/>
            <a:tailEnd len="med" w="med" type="triangle"/>
          </a:ln>
        </p:spPr>
      </p:cxnSp>
      <p:cxnSp>
        <p:nvCxnSpPr>
          <p:cNvPr id="261" name="Shape 261"/>
          <p:cNvCxnSpPr/>
          <p:nvPr/>
        </p:nvCxnSpPr>
        <p:spPr>
          <a:xfrm>
            <a:off x="2277325" y="2362725"/>
            <a:ext cx="1200" cy="383700"/>
          </a:xfrm>
          <a:prstGeom prst="straightConnector1">
            <a:avLst/>
          </a:prstGeom>
          <a:noFill/>
          <a:ln cap="flat" cmpd="sng" w="19050">
            <a:solidFill>
              <a:srgbClr val="FF0000"/>
            </a:solidFill>
            <a:prstDash val="solid"/>
            <a:round/>
            <a:headEnd len="med" w="med" type="none"/>
            <a:tailEnd len="med" w="med" type="triangle"/>
          </a:ln>
        </p:spPr>
      </p:cxnSp>
      <p:cxnSp>
        <p:nvCxnSpPr>
          <p:cNvPr id="262" name="Shape 262"/>
          <p:cNvCxnSpPr/>
          <p:nvPr/>
        </p:nvCxnSpPr>
        <p:spPr>
          <a:xfrm flipH="1" rot="10800000">
            <a:off x="2053488" y="2440075"/>
            <a:ext cx="124800" cy="181200"/>
          </a:xfrm>
          <a:prstGeom prst="straightConnector1">
            <a:avLst/>
          </a:prstGeom>
          <a:noFill/>
          <a:ln cap="flat" cmpd="sng" w="19050">
            <a:solidFill>
              <a:srgbClr val="FF0000"/>
            </a:solidFill>
            <a:prstDash val="solid"/>
            <a:round/>
            <a:headEnd len="med" w="med" type="none"/>
            <a:tailEnd len="med" w="med" type="triangle"/>
          </a:ln>
        </p:spPr>
      </p:cxnSp>
      <p:sp>
        <p:nvSpPr>
          <p:cNvPr id="263" name="Shape 263"/>
          <p:cNvSpPr txBox="1"/>
          <p:nvPr/>
        </p:nvSpPr>
        <p:spPr>
          <a:xfrm>
            <a:off x="1735525" y="3045100"/>
            <a:ext cx="6279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800">
                <a:solidFill>
                  <a:srgbClr val="980000"/>
                </a:solidFill>
              </a:rPr>
              <a:t>O </a:t>
            </a:r>
            <a:r>
              <a:rPr lang="es" sz="800">
                <a:solidFill>
                  <a:srgbClr val="980000"/>
                </a:solidFill>
              </a:rPr>
              <a:t>Dos columnas</a:t>
            </a:r>
            <a:endParaRPr sz="800">
              <a:solidFill>
                <a:srgbClr val="980000"/>
              </a:solidFill>
            </a:endParaRPr>
          </a:p>
        </p:txBody>
      </p:sp>
      <p:cxnSp>
        <p:nvCxnSpPr>
          <p:cNvPr id="264" name="Shape 264"/>
          <p:cNvCxnSpPr/>
          <p:nvPr/>
        </p:nvCxnSpPr>
        <p:spPr>
          <a:xfrm>
            <a:off x="1692400" y="3880250"/>
            <a:ext cx="290400" cy="0"/>
          </a:xfrm>
          <a:prstGeom prst="straightConnector1">
            <a:avLst/>
          </a:prstGeom>
          <a:noFill/>
          <a:ln cap="flat" cmpd="sng" w="9525">
            <a:solidFill>
              <a:srgbClr val="980000"/>
            </a:solidFill>
            <a:prstDash val="solid"/>
            <a:round/>
            <a:headEnd len="med" w="med" type="none"/>
            <a:tailEnd len="med" w="med" type="triangle"/>
          </a:ln>
        </p:spPr>
      </p:cxnSp>
      <p:cxnSp>
        <p:nvCxnSpPr>
          <p:cNvPr id="265" name="Shape 265"/>
          <p:cNvCxnSpPr/>
          <p:nvPr/>
        </p:nvCxnSpPr>
        <p:spPr>
          <a:xfrm>
            <a:off x="1692400" y="4029525"/>
            <a:ext cx="290400" cy="0"/>
          </a:xfrm>
          <a:prstGeom prst="straightConnector1">
            <a:avLst/>
          </a:prstGeom>
          <a:noFill/>
          <a:ln cap="flat" cmpd="sng" w="9525">
            <a:solidFill>
              <a:srgbClr val="980000"/>
            </a:solidFill>
            <a:prstDash val="solid"/>
            <a:round/>
            <a:headEnd len="med" w="med" type="none"/>
            <a:tailEnd len="med" w="med" type="triangle"/>
          </a:ln>
        </p:spPr>
      </p:cxnSp>
      <p:cxnSp>
        <p:nvCxnSpPr>
          <p:cNvPr id="266" name="Shape 266"/>
          <p:cNvCxnSpPr/>
          <p:nvPr/>
        </p:nvCxnSpPr>
        <p:spPr>
          <a:xfrm>
            <a:off x="1692400" y="4185050"/>
            <a:ext cx="290400" cy="0"/>
          </a:xfrm>
          <a:prstGeom prst="straightConnector1">
            <a:avLst/>
          </a:prstGeom>
          <a:noFill/>
          <a:ln cap="flat" cmpd="sng" w="9525">
            <a:solidFill>
              <a:srgbClr val="980000"/>
            </a:solidFill>
            <a:prstDash val="solid"/>
            <a:round/>
            <a:headEnd len="med" w="med" type="none"/>
            <a:tailEnd len="med" w="med" type="triangle"/>
          </a:ln>
        </p:spPr>
      </p:cxnSp>
      <p:cxnSp>
        <p:nvCxnSpPr>
          <p:cNvPr id="267" name="Shape 267"/>
          <p:cNvCxnSpPr/>
          <p:nvPr/>
        </p:nvCxnSpPr>
        <p:spPr>
          <a:xfrm flipH="1">
            <a:off x="1692400" y="3921600"/>
            <a:ext cx="177900" cy="97500"/>
          </a:xfrm>
          <a:prstGeom prst="straightConnector1">
            <a:avLst/>
          </a:prstGeom>
          <a:noFill/>
          <a:ln cap="flat" cmpd="sng" w="9525">
            <a:solidFill>
              <a:srgbClr val="980000"/>
            </a:solidFill>
            <a:prstDash val="solid"/>
            <a:round/>
            <a:headEnd len="med" w="med" type="none"/>
            <a:tailEnd len="med" w="med" type="triangle"/>
          </a:ln>
        </p:spPr>
      </p:cxnSp>
      <p:cxnSp>
        <p:nvCxnSpPr>
          <p:cNvPr id="268" name="Shape 268"/>
          <p:cNvCxnSpPr/>
          <p:nvPr/>
        </p:nvCxnSpPr>
        <p:spPr>
          <a:xfrm flipH="1">
            <a:off x="1692400" y="4074000"/>
            <a:ext cx="177900" cy="97500"/>
          </a:xfrm>
          <a:prstGeom prst="straightConnector1">
            <a:avLst/>
          </a:prstGeom>
          <a:noFill/>
          <a:ln cap="flat" cmpd="sng" w="9525">
            <a:solidFill>
              <a:srgbClr val="980000"/>
            </a:solidFill>
            <a:prstDash val="solid"/>
            <a:round/>
            <a:headEnd len="med" w="med" type="none"/>
            <a:tailEnd len="med" w="med" type="triangle"/>
          </a:ln>
        </p:spPr>
      </p:cxnSp>
      <p:sp>
        <p:nvSpPr>
          <p:cNvPr id="269" name="Shape 269"/>
          <p:cNvSpPr txBox="1"/>
          <p:nvPr/>
        </p:nvSpPr>
        <p:spPr>
          <a:xfrm>
            <a:off x="2459525" y="4432950"/>
            <a:ext cx="574200" cy="511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sz="800">
                <a:solidFill>
                  <a:srgbClr val="980000"/>
                </a:solidFill>
              </a:rPr>
              <a:t>3</a:t>
            </a:r>
            <a:r>
              <a:rPr lang="es" sz="800">
                <a:solidFill>
                  <a:srgbClr val="980000"/>
                </a:solidFill>
              </a:rPr>
              <a:t> col, </a:t>
            </a:r>
            <a:endParaRPr sz="800">
              <a:solidFill>
                <a:srgbClr val="980000"/>
              </a:solidFill>
            </a:endParaRPr>
          </a:p>
          <a:p>
            <a:pPr indent="0" lvl="0" marL="0" rtl="0">
              <a:spcBef>
                <a:spcPts val="0"/>
              </a:spcBef>
              <a:spcAft>
                <a:spcPts val="0"/>
              </a:spcAft>
              <a:buNone/>
            </a:pPr>
            <a:r>
              <a:rPr lang="es" sz="800">
                <a:solidFill>
                  <a:srgbClr val="980000"/>
                </a:solidFill>
              </a:rPr>
              <a:t>ordeno por filas</a:t>
            </a:r>
            <a:endParaRPr sz="800">
              <a:solidFill>
                <a:srgbClr val="980000"/>
              </a:solidFill>
            </a:endParaRPr>
          </a:p>
        </p:txBody>
      </p:sp>
      <p:cxnSp>
        <p:nvCxnSpPr>
          <p:cNvPr id="270" name="Shape 270"/>
          <p:cNvCxnSpPr/>
          <p:nvPr/>
        </p:nvCxnSpPr>
        <p:spPr>
          <a:xfrm flipH="1" rot="10800000">
            <a:off x="1925950" y="4615375"/>
            <a:ext cx="413400" cy="900"/>
          </a:xfrm>
          <a:prstGeom prst="straightConnector1">
            <a:avLst/>
          </a:prstGeom>
          <a:noFill/>
          <a:ln cap="flat" cmpd="sng" w="9525">
            <a:solidFill>
              <a:srgbClr val="980000"/>
            </a:solidFill>
            <a:prstDash val="solid"/>
            <a:round/>
            <a:headEnd len="med" w="med" type="none"/>
            <a:tailEnd len="med" w="med" type="triangle"/>
          </a:ln>
        </p:spPr>
      </p:cxnSp>
      <p:cxnSp>
        <p:nvCxnSpPr>
          <p:cNvPr id="271" name="Shape 271"/>
          <p:cNvCxnSpPr/>
          <p:nvPr/>
        </p:nvCxnSpPr>
        <p:spPr>
          <a:xfrm flipH="1" rot="10800000">
            <a:off x="1928125" y="4792725"/>
            <a:ext cx="413400" cy="900"/>
          </a:xfrm>
          <a:prstGeom prst="straightConnector1">
            <a:avLst/>
          </a:prstGeom>
          <a:noFill/>
          <a:ln cap="flat" cmpd="sng" w="9525">
            <a:solidFill>
              <a:srgbClr val="980000"/>
            </a:solidFill>
            <a:prstDash val="solid"/>
            <a:round/>
            <a:headEnd len="med" w="med" type="none"/>
            <a:tailEnd len="med" w="med" type="triangle"/>
          </a:ln>
        </p:spPr>
      </p:cxnSp>
      <p:cxnSp>
        <p:nvCxnSpPr>
          <p:cNvPr id="272" name="Shape 272"/>
          <p:cNvCxnSpPr/>
          <p:nvPr/>
        </p:nvCxnSpPr>
        <p:spPr>
          <a:xfrm flipH="1">
            <a:off x="1982800" y="4655750"/>
            <a:ext cx="177900" cy="97500"/>
          </a:xfrm>
          <a:prstGeom prst="straightConnector1">
            <a:avLst/>
          </a:prstGeom>
          <a:noFill/>
          <a:ln cap="flat" cmpd="sng" w="9525">
            <a:solidFill>
              <a:srgbClr val="980000"/>
            </a:solidFill>
            <a:prstDash val="solid"/>
            <a:round/>
            <a:headEnd len="med" w="med" type="none"/>
            <a:tailEnd len="med" w="med" type="triangle"/>
          </a:ln>
        </p:spPr>
      </p:cxnSp>
      <p:cxnSp>
        <p:nvCxnSpPr>
          <p:cNvPr id="273" name="Shape 273"/>
          <p:cNvCxnSpPr/>
          <p:nvPr/>
        </p:nvCxnSpPr>
        <p:spPr>
          <a:xfrm>
            <a:off x="3132775" y="1243475"/>
            <a:ext cx="0" cy="3670500"/>
          </a:xfrm>
          <a:prstGeom prst="straightConnector1">
            <a:avLst/>
          </a:prstGeom>
          <a:noFill/>
          <a:ln cap="flat" cmpd="sng" w="19050">
            <a:solidFill>
              <a:srgbClr val="000000"/>
            </a:solidFill>
            <a:prstDash val="solid"/>
            <a:round/>
            <a:headEnd len="med" w="med" type="none"/>
            <a:tailEnd len="med" w="med" type="none"/>
          </a:ln>
        </p:spPr>
      </p:cxnSp>
      <p:sp>
        <p:nvSpPr>
          <p:cNvPr id="274" name="Shape 274"/>
          <p:cNvSpPr txBox="1"/>
          <p:nvPr/>
        </p:nvSpPr>
        <p:spPr>
          <a:xfrm>
            <a:off x="3579500" y="994475"/>
            <a:ext cx="18102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Construir matrices</a:t>
            </a:r>
            <a:endParaRPr/>
          </a:p>
        </p:txBody>
      </p:sp>
      <p:pic>
        <p:nvPicPr>
          <p:cNvPr id="275" name="Shape 275"/>
          <p:cNvPicPr preferRelativeResize="0"/>
          <p:nvPr/>
        </p:nvPicPr>
        <p:blipFill>
          <a:blip r:embed="rId4">
            <a:alphaModFix/>
          </a:blip>
          <a:stretch>
            <a:fillRect/>
          </a:stretch>
        </p:blipFill>
        <p:spPr>
          <a:xfrm>
            <a:off x="3307225" y="1379386"/>
            <a:ext cx="2529550" cy="1982189"/>
          </a:xfrm>
          <a:prstGeom prst="rect">
            <a:avLst/>
          </a:prstGeom>
          <a:noFill/>
          <a:ln>
            <a:noFill/>
          </a:ln>
        </p:spPr>
      </p:pic>
      <p:cxnSp>
        <p:nvCxnSpPr>
          <p:cNvPr id="276" name="Shape 276"/>
          <p:cNvCxnSpPr/>
          <p:nvPr/>
        </p:nvCxnSpPr>
        <p:spPr>
          <a:xfrm>
            <a:off x="6006725" y="1243475"/>
            <a:ext cx="0" cy="3670500"/>
          </a:xfrm>
          <a:prstGeom prst="straightConnector1">
            <a:avLst/>
          </a:prstGeom>
          <a:noFill/>
          <a:ln cap="flat" cmpd="sng" w="19050">
            <a:solidFill>
              <a:srgbClr val="000000"/>
            </a:solidFill>
            <a:prstDash val="solid"/>
            <a:round/>
            <a:headEnd len="med" w="med" type="none"/>
            <a:tailEnd len="med" w="med" type="none"/>
          </a:ln>
        </p:spPr>
      </p:cxnSp>
      <p:sp>
        <p:nvSpPr>
          <p:cNvPr id="277" name="Shape 277"/>
          <p:cNvSpPr txBox="1"/>
          <p:nvPr/>
        </p:nvSpPr>
        <p:spPr>
          <a:xfrm>
            <a:off x="4856375" y="1639325"/>
            <a:ext cx="995700" cy="206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s" sz="800"/>
              <a:t>Matriz constante</a:t>
            </a:r>
            <a:endParaRPr sz="800"/>
          </a:p>
        </p:txBody>
      </p:sp>
      <p:sp>
        <p:nvSpPr>
          <p:cNvPr id="278" name="Shape 278"/>
          <p:cNvSpPr txBox="1"/>
          <p:nvPr/>
        </p:nvSpPr>
        <p:spPr>
          <a:xfrm>
            <a:off x="4809025" y="2267425"/>
            <a:ext cx="995700" cy="20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800"/>
              <a:t>Fila a Fila</a:t>
            </a:r>
            <a:endParaRPr sz="800"/>
          </a:p>
        </p:txBody>
      </p:sp>
      <p:sp>
        <p:nvSpPr>
          <p:cNvPr id="279" name="Shape 279"/>
          <p:cNvSpPr txBox="1"/>
          <p:nvPr/>
        </p:nvSpPr>
        <p:spPr>
          <a:xfrm>
            <a:off x="4809025" y="2925425"/>
            <a:ext cx="995700" cy="20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800"/>
              <a:t>Columna a </a:t>
            </a:r>
            <a:endParaRPr sz="800"/>
          </a:p>
          <a:p>
            <a:pPr indent="0" lvl="0" marL="0" rtl="0" algn="ctr">
              <a:spcBef>
                <a:spcPts val="0"/>
              </a:spcBef>
              <a:spcAft>
                <a:spcPts val="0"/>
              </a:spcAft>
              <a:buNone/>
            </a:pPr>
            <a:r>
              <a:rPr lang="es" sz="800"/>
              <a:t>Columna</a:t>
            </a:r>
            <a:endParaRPr sz="800"/>
          </a:p>
        </p:txBody>
      </p:sp>
      <p:pic>
        <p:nvPicPr>
          <p:cNvPr id="280" name="Shape 280"/>
          <p:cNvPicPr preferRelativeResize="0"/>
          <p:nvPr/>
        </p:nvPicPr>
        <p:blipFill>
          <a:blip r:embed="rId5">
            <a:alphaModFix/>
          </a:blip>
          <a:stretch>
            <a:fillRect/>
          </a:stretch>
        </p:blipFill>
        <p:spPr>
          <a:xfrm>
            <a:off x="3295850" y="3460098"/>
            <a:ext cx="1397825" cy="1484652"/>
          </a:xfrm>
          <a:prstGeom prst="rect">
            <a:avLst/>
          </a:prstGeom>
          <a:noFill/>
          <a:ln>
            <a:noFill/>
          </a:ln>
        </p:spPr>
      </p:pic>
      <p:sp>
        <p:nvSpPr>
          <p:cNvPr id="281" name="Shape 281"/>
          <p:cNvSpPr txBox="1"/>
          <p:nvPr/>
        </p:nvSpPr>
        <p:spPr>
          <a:xfrm>
            <a:off x="4809025" y="3963025"/>
            <a:ext cx="995700" cy="47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800"/>
              <a:t>Concatenar</a:t>
            </a:r>
            <a:endParaRPr sz="800"/>
          </a:p>
          <a:p>
            <a:pPr indent="0" lvl="0" marL="0" rtl="0" algn="ctr">
              <a:spcBef>
                <a:spcPts val="0"/>
              </a:spcBef>
              <a:spcAft>
                <a:spcPts val="0"/>
              </a:spcAft>
              <a:buNone/>
            </a:pPr>
            <a:r>
              <a:rPr lang="es" sz="800"/>
              <a:t>Matrices</a:t>
            </a:r>
            <a:endParaRPr sz="800"/>
          </a:p>
        </p:txBody>
      </p:sp>
      <p:sp>
        <p:nvSpPr>
          <p:cNvPr id="282" name="Shape 282"/>
          <p:cNvSpPr/>
          <p:nvPr/>
        </p:nvSpPr>
        <p:spPr>
          <a:xfrm>
            <a:off x="4697200" y="3576725"/>
            <a:ext cx="290400" cy="1337100"/>
          </a:xfrm>
          <a:prstGeom prst="rightBrace">
            <a:avLst>
              <a:gd fmla="val 8333"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3" name="Shape 283"/>
          <p:cNvSpPr txBox="1"/>
          <p:nvPr/>
        </p:nvSpPr>
        <p:spPr>
          <a:xfrm>
            <a:off x="6736100" y="858575"/>
            <a:ext cx="18102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Nombrar filas/columnas</a:t>
            </a:r>
            <a:endParaRPr/>
          </a:p>
        </p:txBody>
      </p:sp>
      <p:pic>
        <p:nvPicPr>
          <p:cNvPr id="284" name="Shape 284"/>
          <p:cNvPicPr preferRelativeResize="0"/>
          <p:nvPr/>
        </p:nvPicPr>
        <p:blipFill>
          <a:blip r:embed="rId6">
            <a:alphaModFix/>
          </a:blip>
          <a:stretch>
            <a:fillRect/>
          </a:stretch>
        </p:blipFill>
        <p:spPr>
          <a:xfrm>
            <a:off x="6161375" y="1378466"/>
            <a:ext cx="3015149" cy="1484650"/>
          </a:xfrm>
          <a:prstGeom prst="rect">
            <a:avLst/>
          </a:prstGeom>
          <a:noFill/>
          <a:ln>
            <a:noFill/>
          </a:ln>
        </p:spPr>
      </p:pic>
      <p:cxnSp>
        <p:nvCxnSpPr>
          <p:cNvPr id="285" name="Shape 285"/>
          <p:cNvCxnSpPr/>
          <p:nvPr/>
        </p:nvCxnSpPr>
        <p:spPr>
          <a:xfrm>
            <a:off x="6646025" y="2927558"/>
            <a:ext cx="2022600" cy="0"/>
          </a:xfrm>
          <a:prstGeom prst="straightConnector1">
            <a:avLst/>
          </a:prstGeom>
          <a:noFill/>
          <a:ln cap="flat" cmpd="sng" w="9525">
            <a:solidFill>
              <a:srgbClr val="000000"/>
            </a:solidFill>
            <a:prstDash val="solid"/>
            <a:round/>
            <a:headEnd len="med" w="med" type="none"/>
            <a:tailEnd len="med" w="med" type="none"/>
          </a:ln>
        </p:spPr>
      </p:cxnSp>
      <p:sp>
        <p:nvSpPr>
          <p:cNvPr id="286" name="Shape 286"/>
          <p:cNvSpPr txBox="1"/>
          <p:nvPr/>
        </p:nvSpPr>
        <p:spPr>
          <a:xfrm>
            <a:off x="6155500" y="3461450"/>
            <a:ext cx="1397700" cy="83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Accediendo a...</a:t>
            </a:r>
            <a:endParaRPr/>
          </a:p>
        </p:txBody>
      </p:sp>
      <p:pic>
        <p:nvPicPr>
          <p:cNvPr id="287" name="Shape 287"/>
          <p:cNvPicPr preferRelativeResize="0"/>
          <p:nvPr/>
        </p:nvPicPr>
        <p:blipFill>
          <a:blip r:embed="rId7">
            <a:alphaModFix/>
          </a:blip>
          <a:stretch>
            <a:fillRect/>
          </a:stretch>
        </p:blipFill>
        <p:spPr>
          <a:xfrm>
            <a:off x="7702000" y="2991975"/>
            <a:ext cx="1295230" cy="1955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type="title"/>
          </p:nvPr>
        </p:nvSpPr>
        <p:spPr>
          <a:xfrm>
            <a:off x="311700" y="415800"/>
            <a:ext cx="8520600" cy="489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Matrices</a:t>
            </a:r>
            <a:endParaRPr/>
          </a:p>
        </p:txBody>
      </p:sp>
      <p:sp>
        <p:nvSpPr>
          <p:cNvPr id="293" name="Shape 293"/>
          <p:cNvSpPr txBox="1"/>
          <p:nvPr/>
        </p:nvSpPr>
        <p:spPr>
          <a:xfrm>
            <a:off x="487025" y="957025"/>
            <a:ext cx="18102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Submatrices</a:t>
            </a:r>
            <a:endParaRPr/>
          </a:p>
        </p:txBody>
      </p:sp>
      <p:cxnSp>
        <p:nvCxnSpPr>
          <p:cNvPr id="294" name="Shape 294"/>
          <p:cNvCxnSpPr/>
          <p:nvPr/>
        </p:nvCxnSpPr>
        <p:spPr>
          <a:xfrm>
            <a:off x="2883100" y="1143625"/>
            <a:ext cx="0" cy="3670500"/>
          </a:xfrm>
          <a:prstGeom prst="straightConnector1">
            <a:avLst/>
          </a:prstGeom>
          <a:noFill/>
          <a:ln cap="flat" cmpd="sng" w="19050">
            <a:solidFill>
              <a:srgbClr val="000000"/>
            </a:solidFill>
            <a:prstDash val="solid"/>
            <a:round/>
            <a:headEnd len="med" w="med" type="none"/>
            <a:tailEnd len="med" w="med" type="none"/>
          </a:ln>
        </p:spPr>
      </p:cxnSp>
      <p:pic>
        <p:nvPicPr>
          <p:cNvPr id="295" name="Shape 295"/>
          <p:cNvPicPr preferRelativeResize="0"/>
          <p:nvPr/>
        </p:nvPicPr>
        <p:blipFill>
          <a:blip r:embed="rId3">
            <a:alphaModFix/>
          </a:blip>
          <a:stretch>
            <a:fillRect/>
          </a:stretch>
        </p:blipFill>
        <p:spPr>
          <a:xfrm>
            <a:off x="303138" y="1355288"/>
            <a:ext cx="1873175" cy="2432925"/>
          </a:xfrm>
          <a:prstGeom prst="rect">
            <a:avLst/>
          </a:prstGeom>
          <a:noFill/>
          <a:ln>
            <a:noFill/>
          </a:ln>
        </p:spPr>
      </p:pic>
      <p:sp>
        <p:nvSpPr>
          <p:cNvPr id="296" name="Shape 296"/>
          <p:cNvSpPr/>
          <p:nvPr/>
        </p:nvSpPr>
        <p:spPr>
          <a:xfrm>
            <a:off x="1551175" y="2727800"/>
            <a:ext cx="1223400" cy="9735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97" name="Shape 297"/>
          <p:cNvPicPr preferRelativeResize="0"/>
          <p:nvPr/>
        </p:nvPicPr>
        <p:blipFill>
          <a:blip r:embed="rId4">
            <a:alphaModFix/>
          </a:blip>
          <a:stretch>
            <a:fillRect/>
          </a:stretch>
        </p:blipFill>
        <p:spPr>
          <a:xfrm>
            <a:off x="334625" y="3801575"/>
            <a:ext cx="1463625" cy="588825"/>
          </a:xfrm>
          <a:prstGeom prst="rect">
            <a:avLst/>
          </a:prstGeom>
          <a:noFill/>
          <a:ln>
            <a:noFill/>
          </a:ln>
        </p:spPr>
      </p:pic>
      <p:pic>
        <p:nvPicPr>
          <p:cNvPr id="298" name="Shape 298"/>
          <p:cNvPicPr preferRelativeResize="0"/>
          <p:nvPr/>
        </p:nvPicPr>
        <p:blipFill>
          <a:blip r:embed="rId5">
            <a:alphaModFix/>
          </a:blip>
          <a:stretch>
            <a:fillRect/>
          </a:stretch>
        </p:blipFill>
        <p:spPr>
          <a:xfrm>
            <a:off x="1725400" y="3193625"/>
            <a:ext cx="915045" cy="384900"/>
          </a:xfrm>
          <a:prstGeom prst="rect">
            <a:avLst/>
          </a:prstGeom>
          <a:noFill/>
          <a:ln>
            <a:noFill/>
          </a:ln>
        </p:spPr>
      </p:pic>
      <p:sp>
        <p:nvSpPr>
          <p:cNvPr id="299" name="Shape 299"/>
          <p:cNvSpPr txBox="1"/>
          <p:nvPr/>
        </p:nvSpPr>
        <p:spPr>
          <a:xfrm>
            <a:off x="1725425" y="2786425"/>
            <a:ext cx="9150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diagonal</a:t>
            </a:r>
            <a:endParaRPr/>
          </a:p>
        </p:txBody>
      </p:sp>
      <p:sp>
        <p:nvSpPr>
          <p:cNvPr id="300" name="Shape 300"/>
          <p:cNvSpPr/>
          <p:nvPr/>
        </p:nvSpPr>
        <p:spPr>
          <a:xfrm>
            <a:off x="1938175" y="3951250"/>
            <a:ext cx="836400" cy="10362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301" name="Shape 301"/>
          <p:cNvPicPr preferRelativeResize="0"/>
          <p:nvPr/>
        </p:nvPicPr>
        <p:blipFill>
          <a:blip r:embed="rId6">
            <a:alphaModFix/>
          </a:blip>
          <a:stretch>
            <a:fillRect/>
          </a:stretch>
        </p:blipFill>
        <p:spPr>
          <a:xfrm>
            <a:off x="1975438" y="4038675"/>
            <a:ext cx="730475" cy="886600"/>
          </a:xfrm>
          <a:prstGeom prst="rect">
            <a:avLst/>
          </a:prstGeom>
          <a:noFill/>
          <a:ln>
            <a:noFill/>
          </a:ln>
        </p:spPr>
      </p:pic>
      <p:sp>
        <p:nvSpPr>
          <p:cNvPr id="302" name="Shape 302"/>
          <p:cNvSpPr txBox="1"/>
          <p:nvPr/>
        </p:nvSpPr>
        <p:spPr>
          <a:xfrm>
            <a:off x="484588" y="4540375"/>
            <a:ext cx="11637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nº Filas, col., dimensiones</a:t>
            </a:r>
            <a:endParaRPr sz="1200"/>
          </a:p>
        </p:txBody>
      </p:sp>
      <p:cxnSp>
        <p:nvCxnSpPr>
          <p:cNvPr id="303" name="Shape 303"/>
          <p:cNvCxnSpPr>
            <a:endCxn id="301" idx="1"/>
          </p:cNvCxnSpPr>
          <p:nvPr/>
        </p:nvCxnSpPr>
        <p:spPr>
          <a:xfrm flipH="1" rot="10800000">
            <a:off x="1502338" y="4481975"/>
            <a:ext cx="473100" cy="172500"/>
          </a:xfrm>
          <a:prstGeom prst="straightConnector1">
            <a:avLst/>
          </a:prstGeom>
          <a:noFill/>
          <a:ln cap="flat" cmpd="sng" w="19050">
            <a:solidFill>
              <a:srgbClr val="000000"/>
            </a:solidFill>
            <a:prstDash val="solid"/>
            <a:round/>
            <a:headEnd len="med" w="med" type="none"/>
            <a:tailEnd len="med" w="med" type="triangle"/>
          </a:ln>
        </p:spPr>
      </p:cxnSp>
      <p:sp>
        <p:nvSpPr>
          <p:cNvPr id="304" name="Shape 304"/>
          <p:cNvSpPr txBox="1"/>
          <p:nvPr/>
        </p:nvSpPr>
        <p:spPr>
          <a:xfrm>
            <a:off x="3475321" y="468000"/>
            <a:ext cx="11637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Funciones</a:t>
            </a:r>
            <a:endParaRPr/>
          </a:p>
        </p:txBody>
      </p:sp>
      <p:pic>
        <p:nvPicPr>
          <p:cNvPr id="305" name="Shape 305"/>
          <p:cNvPicPr preferRelativeResize="0"/>
          <p:nvPr/>
        </p:nvPicPr>
        <p:blipFill>
          <a:blip r:embed="rId7">
            <a:alphaModFix/>
          </a:blip>
          <a:stretch>
            <a:fillRect/>
          </a:stretch>
        </p:blipFill>
        <p:spPr>
          <a:xfrm>
            <a:off x="3125775" y="957026"/>
            <a:ext cx="2144825" cy="2260449"/>
          </a:xfrm>
          <a:prstGeom prst="rect">
            <a:avLst/>
          </a:prstGeom>
          <a:noFill/>
          <a:ln>
            <a:noFill/>
          </a:ln>
        </p:spPr>
      </p:pic>
      <p:cxnSp>
        <p:nvCxnSpPr>
          <p:cNvPr id="306" name="Shape 306"/>
          <p:cNvCxnSpPr/>
          <p:nvPr/>
        </p:nvCxnSpPr>
        <p:spPr>
          <a:xfrm>
            <a:off x="3698450" y="3401950"/>
            <a:ext cx="4319700" cy="0"/>
          </a:xfrm>
          <a:prstGeom prst="straightConnector1">
            <a:avLst/>
          </a:prstGeom>
          <a:noFill/>
          <a:ln cap="flat" cmpd="sng" w="9525">
            <a:solidFill>
              <a:srgbClr val="000000"/>
            </a:solidFill>
            <a:prstDash val="solid"/>
            <a:round/>
            <a:headEnd len="med" w="med" type="none"/>
            <a:tailEnd len="med" w="med" type="none"/>
          </a:ln>
        </p:spPr>
      </p:cxnSp>
      <p:pic>
        <p:nvPicPr>
          <p:cNvPr id="307" name="Shape 307"/>
          <p:cNvPicPr preferRelativeResize="0"/>
          <p:nvPr/>
        </p:nvPicPr>
        <p:blipFill>
          <a:blip r:embed="rId8">
            <a:alphaModFix/>
          </a:blip>
          <a:stretch>
            <a:fillRect/>
          </a:stretch>
        </p:blipFill>
        <p:spPr>
          <a:xfrm>
            <a:off x="5103300" y="910975"/>
            <a:ext cx="2499101" cy="2432900"/>
          </a:xfrm>
          <a:prstGeom prst="rect">
            <a:avLst/>
          </a:prstGeom>
          <a:noFill/>
          <a:ln>
            <a:noFill/>
          </a:ln>
        </p:spPr>
      </p:pic>
      <p:sp>
        <p:nvSpPr>
          <p:cNvPr id="308" name="Shape 308"/>
          <p:cNvSpPr txBox="1"/>
          <p:nvPr/>
        </p:nvSpPr>
        <p:spPr>
          <a:xfrm>
            <a:off x="7624725" y="1143625"/>
            <a:ext cx="1463700" cy="20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t>apply</a:t>
            </a:r>
            <a:endParaRPr b="1" sz="1200"/>
          </a:p>
          <a:p>
            <a:pPr indent="0" lvl="0" marL="0" rtl="0" algn="ctr">
              <a:spcBef>
                <a:spcPts val="0"/>
              </a:spcBef>
              <a:spcAft>
                <a:spcPts val="0"/>
              </a:spcAft>
              <a:buNone/>
            </a:pPr>
            <a:r>
              <a:t/>
            </a:r>
            <a:endParaRPr sz="1000"/>
          </a:p>
          <a:p>
            <a:pPr indent="0" lvl="0" marL="0" rtl="0" algn="just">
              <a:spcBef>
                <a:spcPts val="0"/>
              </a:spcBef>
              <a:spcAft>
                <a:spcPts val="0"/>
              </a:spcAft>
              <a:buNone/>
            </a:pPr>
            <a:r>
              <a:rPr lang="es" sz="1000"/>
              <a:t>A filas MARGIN=1, a veces, hay que trasponer con t(A)</a:t>
            </a:r>
            <a:endParaRPr sz="1000"/>
          </a:p>
          <a:p>
            <a:pPr indent="0" lvl="0" marL="0" rtl="0" algn="just">
              <a:spcBef>
                <a:spcPts val="0"/>
              </a:spcBef>
              <a:spcAft>
                <a:spcPts val="0"/>
              </a:spcAft>
              <a:buNone/>
            </a:pPr>
            <a:r>
              <a:t/>
            </a:r>
            <a:endParaRPr sz="1000"/>
          </a:p>
          <a:p>
            <a:pPr indent="0" lvl="0" marL="0" rtl="0" algn="just">
              <a:spcBef>
                <a:spcPts val="0"/>
              </a:spcBef>
              <a:spcAft>
                <a:spcPts val="0"/>
              </a:spcAft>
              <a:buNone/>
            </a:pPr>
            <a:r>
              <a:rPr lang="es" sz="1000"/>
              <a:t>A todas las celdas , con MARGIN=c(1,2)</a:t>
            </a:r>
            <a:endParaRPr sz="1000"/>
          </a:p>
          <a:p>
            <a:pPr indent="0" lvl="0" marL="0" rtl="0" algn="just">
              <a:spcBef>
                <a:spcPts val="0"/>
              </a:spcBef>
              <a:spcAft>
                <a:spcPts val="0"/>
              </a:spcAft>
              <a:buNone/>
            </a:pPr>
            <a:r>
              <a:t/>
            </a:r>
            <a:endParaRPr sz="1000"/>
          </a:p>
          <a:p>
            <a:pPr indent="0" lvl="0" marL="0" rtl="0" algn="just">
              <a:spcBef>
                <a:spcPts val="0"/>
              </a:spcBef>
              <a:spcAft>
                <a:spcPts val="0"/>
              </a:spcAft>
              <a:buNone/>
            </a:pPr>
            <a:r>
              <a:rPr lang="es" sz="1000"/>
              <a:t>Ej: sqrt(A) equivale a</a:t>
            </a:r>
            <a:endParaRPr sz="1000"/>
          </a:p>
          <a:p>
            <a:pPr indent="0" lvl="0" marL="0" rtl="0" algn="just">
              <a:spcBef>
                <a:spcPts val="0"/>
              </a:spcBef>
              <a:spcAft>
                <a:spcPts val="0"/>
              </a:spcAft>
              <a:buNone/>
            </a:pPr>
            <a:r>
              <a:rPr lang="es" sz="1000"/>
              <a:t>apply(A,MARGIN=c(1,2),FUN=sqrt)</a:t>
            </a:r>
            <a:endParaRPr sz="1000"/>
          </a:p>
          <a:p>
            <a:pPr indent="0" lvl="0" marL="0" rtl="0" algn="just">
              <a:spcBef>
                <a:spcPts val="0"/>
              </a:spcBef>
              <a:spcAft>
                <a:spcPts val="0"/>
              </a:spcAft>
              <a:buNone/>
            </a:pPr>
            <a:r>
              <a:t/>
            </a:r>
            <a:endParaRPr sz="1000"/>
          </a:p>
          <a:p>
            <a:pPr indent="0" lvl="0" marL="0" rtl="0" algn="just">
              <a:spcBef>
                <a:spcPts val="0"/>
              </a:spcBef>
              <a:spcAft>
                <a:spcPts val="0"/>
              </a:spcAft>
              <a:buNone/>
            </a:pPr>
            <a:r>
              <a:t/>
            </a:r>
            <a:endParaRPr sz="1200"/>
          </a:p>
        </p:txBody>
      </p:sp>
      <p:pic>
        <p:nvPicPr>
          <p:cNvPr id="309" name="Shape 309"/>
          <p:cNvPicPr preferRelativeResize="0"/>
          <p:nvPr/>
        </p:nvPicPr>
        <p:blipFill>
          <a:blip r:embed="rId9">
            <a:alphaModFix/>
          </a:blip>
          <a:stretch>
            <a:fillRect/>
          </a:stretch>
        </p:blipFill>
        <p:spPr>
          <a:xfrm>
            <a:off x="4846350" y="3586414"/>
            <a:ext cx="2023900" cy="1389186"/>
          </a:xfrm>
          <a:prstGeom prst="rect">
            <a:avLst/>
          </a:prstGeom>
          <a:noFill/>
          <a:ln>
            <a:noFill/>
          </a:ln>
        </p:spPr>
      </p:pic>
      <p:sp>
        <p:nvSpPr>
          <p:cNvPr id="310" name="Shape 310"/>
          <p:cNvSpPr txBox="1"/>
          <p:nvPr/>
        </p:nvSpPr>
        <p:spPr>
          <a:xfrm>
            <a:off x="3060300" y="3951250"/>
            <a:ext cx="18102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Nombres de filas</a:t>
            </a:r>
            <a:endParaRPr/>
          </a:p>
          <a:p>
            <a:pPr indent="0" lvl="0" marL="0" rtl="0" algn="ctr">
              <a:spcBef>
                <a:spcPts val="0"/>
              </a:spcBef>
              <a:spcAft>
                <a:spcPts val="0"/>
              </a:spcAft>
              <a:buNone/>
            </a:pPr>
            <a:r>
              <a:rPr lang="es"/>
              <a:t>y columnas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txBox="1"/>
          <p:nvPr>
            <p:ph type="title"/>
          </p:nvPr>
        </p:nvSpPr>
        <p:spPr>
          <a:xfrm>
            <a:off x="311700" y="315925"/>
            <a:ext cx="8520600" cy="5019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Cálculo matricial</a:t>
            </a:r>
            <a:endParaRPr/>
          </a:p>
        </p:txBody>
      </p:sp>
      <p:pic>
        <p:nvPicPr>
          <p:cNvPr id="316" name="Shape 316"/>
          <p:cNvPicPr preferRelativeResize="0"/>
          <p:nvPr/>
        </p:nvPicPr>
        <p:blipFill>
          <a:blip r:embed="rId3">
            <a:alphaModFix/>
          </a:blip>
          <a:stretch>
            <a:fillRect/>
          </a:stretch>
        </p:blipFill>
        <p:spPr>
          <a:xfrm>
            <a:off x="311700" y="817825"/>
            <a:ext cx="3670875" cy="2683050"/>
          </a:xfrm>
          <a:prstGeom prst="rect">
            <a:avLst/>
          </a:prstGeom>
          <a:noFill/>
          <a:ln>
            <a:noFill/>
          </a:ln>
        </p:spPr>
      </p:pic>
      <p:pic>
        <p:nvPicPr>
          <p:cNvPr id="317" name="Shape 317"/>
          <p:cNvPicPr preferRelativeResize="0"/>
          <p:nvPr/>
        </p:nvPicPr>
        <p:blipFill>
          <a:blip r:embed="rId4">
            <a:alphaModFix/>
          </a:blip>
          <a:stretch>
            <a:fillRect/>
          </a:stretch>
        </p:blipFill>
        <p:spPr>
          <a:xfrm>
            <a:off x="1787675" y="1325700"/>
            <a:ext cx="2042125" cy="1667300"/>
          </a:xfrm>
          <a:prstGeom prst="rect">
            <a:avLst/>
          </a:prstGeom>
          <a:noFill/>
          <a:ln>
            <a:noFill/>
          </a:ln>
        </p:spPr>
      </p:pic>
      <p:pic>
        <p:nvPicPr>
          <p:cNvPr id="318" name="Shape 318"/>
          <p:cNvPicPr preferRelativeResize="0"/>
          <p:nvPr/>
        </p:nvPicPr>
        <p:blipFill>
          <a:blip r:embed="rId5">
            <a:alphaModFix/>
          </a:blip>
          <a:stretch>
            <a:fillRect/>
          </a:stretch>
        </p:blipFill>
        <p:spPr>
          <a:xfrm>
            <a:off x="1787675" y="3077375"/>
            <a:ext cx="1236625" cy="855625"/>
          </a:xfrm>
          <a:prstGeom prst="rect">
            <a:avLst/>
          </a:prstGeom>
          <a:noFill/>
          <a:ln>
            <a:noFill/>
          </a:ln>
        </p:spPr>
      </p:pic>
      <p:cxnSp>
        <p:nvCxnSpPr>
          <p:cNvPr id="319" name="Shape 319"/>
          <p:cNvCxnSpPr/>
          <p:nvPr/>
        </p:nvCxnSpPr>
        <p:spPr>
          <a:xfrm>
            <a:off x="4073000" y="742825"/>
            <a:ext cx="0" cy="4144800"/>
          </a:xfrm>
          <a:prstGeom prst="straightConnector1">
            <a:avLst/>
          </a:prstGeom>
          <a:noFill/>
          <a:ln cap="flat" cmpd="sng" w="9525">
            <a:solidFill>
              <a:srgbClr val="000000"/>
            </a:solidFill>
            <a:prstDash val="solid"/>
            <a:round/>
            <a:headEnd len="med" w="med" type="none"/>
            <a:tailEnd len="med" w="med" type="none"/>
          </a:ln>
        </p:spPr>
      </p:cxnSp>
      <p:sp>
        <p:nvSpPr>
          <p:cNvPr id="320" name="Shape 320"/>
          <p:cNvSpPr/>
          <p:nvPr/>
        </p:nvSpPr>
        <p:spPr>
          <a:xfrm>
            <a:off x="277775" y="3764000"/>
            <a:ext cx="1123500" cy="1285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21" name="Shape 321"/>
          <p:cNvPicPr preferRelativeResize="0"/>
          <p:nvPr/>
        </p:nvPicPr>
        <p:blipFill>
          <a:blip r:embed="rId6">
            <a:alphaModFix/>
          </a:blip>
          <a:stretch>
            <a:fillRect/>
          </a:stretch>
        </p:blipFill>
        <p:spPr>
          <a:xfrm>
            <a:off x="311713" y="3786475"/>
            <a:ext cx="1024250" cy="501900"/>
          </a:xfrm>
          <a:prstGeom prst="rect">
            <a:avLst/>
          </a:prstGeom>
          <a:noFill/>
          <a:ln>
            <a:noFill/>
          </a:ln>
        </p:spPr>
      </p:pic>
      <p:pic>
        <p:nvPicPr>
          <p:cNvPr id="322" name="Shape 322"/>
          <p:cNvPicPr preferRelativeResize="0"/>
          <p:nvPr/>
        </p:nvPicPr>
        <p:blipFill>
          <a:blip r:embed="rId7">
            <a:alphaModFix/>
          </a:blip>
          <a:stretch>
            <a:fillRect/>
          </a:stretch>
        </p:blipFill>
        <p:spPr>
          <a:xfrm>
            <a:off x="431612" y="4338325"/>
            <a:ext cx="784425" cy="637025"/>
          </a:xfrm>
          <a:prstGeom prst="rect">
            <a:avLst/>
          </a:prstGeom>
          <a:noFill/>
          <a:ln>
            <a:noFill/>
          </a:ln>
        </p:spPr>
      </p:pic>
      <p:sp>
        <p:nvSpPr>
          <p:cNvPr id="323" name="Shape 323"/>
          <p:cNvSpPr/>
          <p:nvPr/>
        </p:nvSpPr>
        <p:spPr>
          <a:xfrm>
            <a:off x="1588625" y="4026166"/>
            <a:ext cx="2117100" cy="10113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24" name="Shape 324"/>
          <p:cNvPicPr preferRelativeResize="0"/>
          <p:nvPr/>
        </p:nvPicPr>
        <p:blipFill>
          <a:blip r:embed="rId8">
            <a:alphaModFix/>
          </a:blip>
          <a:stretch>
            <a:fillRect/>
          </a:stretch>
        </p:blipFill>
        <p:spPr>
          <a:xfrm>
            <a:off x="1635013" y="4097400"/>
            <a:ext cx="1024250" cy="429357"/>
          </a:xfrm>
          <a:prstGeom prst="rect">
            <a:avLst/>
          </a:prstGeom>
          <a:noFill/>
          <a:ln>
            <a:noFill/>
          </a:ln>
        </p:spPr>
      </p:pic>
      <p:pic>
        <p:nvPicPr>
          <p:cNvPr id="325" name="Shape 325"/>
          <p:cNvPicPr preferRelativeResize="0"/>
          <p:nvPr/>
        </p:nvPicPr>
        <p:blipFill>
          <a:blip r:embed="rId9">
            <a:alphaModFix/>
          </a:blip>
          <a:stretch>
            <a:fillRect/>
          </a:stretch>
        </p:blipFill>
        <p:spPr>
          <a:xfrm>
            <a:off x="2868057" y="4072432"/>
            <a:ext cx="699503" cy="429350"/>
          </a:xfrm>
          <a:prstGeom prst="rect">
            <a:avLst/>
          </a:prstGeom>
          <a:noFill/>
          <a:ln>
            <a:noFill/>
          </a:ln>
        </p:spPr>
      </p:pic>
      <p:pic>
        <p:nvPicPr>
          <p:cNvPr id="326" name="Shape 326"/>
          <p:cNvPicPr preferRelativeResize="0"/>
          <p:nvPr/>
        </p:nvPicPr>
        <p:blipFill>
          <a:blip r:embed="rId10">
            <a:alphaModFix/>
          </a:blip>
          <a:stretch>
            <a:fillRect/>
          </a:stretch>
        </p:blipFill>
        <p:spPr>
          <a:xfrm>
            <a:off x="1635025" y="4568902"/>
            <a:ext cx="1024250" cy="406448"/>
          </a:xfrm>
          <a:prstGeom prst="rect">
            <a:avLst/>
          </a:prstGeom>
          <a:noFill/>
          <a:ln>
            <a:noFill/>
          </a:ln>
        </p:spPr>
      </p:pic>
      <p:pic>
        <p:nvPicPr>
          <p:cNvPr id="327" name="Shape 327"/>
          <p:cNvPicPr preferRelativeResize="0"/>
          <p:nvPr/>
        </p:nvPicPr>
        <p:blipFill>
          <a:blip r:embed="rId11">
            <a:alphaModFix/>
          </a:blip>
          <a:stretch>
            <a:fillRect/>
          </a:stretch>
        </p:blipFill>
        <p:spPr>
          <a:xfrm>
            <a:off x="2825594" y="4573419"/>
            <a:ext cx="784425" cy="451413"/>
          </a:xfrm>
          <a:prstGeom prst="rect">
            <a:avLst/>
          </a:prstGeom>
          <a:noFill/>
          <a:ln>
            <a:noFill/>
          </a:ln>
        </p:spPr>
      </p:pic>
      <p:pic>
        <p:nvPicPr>
          <p:cNvPr id="328" name="Shape 328"/>
          <p:cNvPicPr preferRelativeResize="0"/>
          <p:nvPr/>
        </p:nvPicPr>
        <p:blipFill>
          <a:blip r:embed="rId12">
            <a:alphaModFix/>
          </a:blip>
          <a:stretch>
            <a:fillRect/>
          </a:stretch>
        </p:blipFill>
        <p:spPr>
          <a:xfrm>
            <a:off x="4259725" y="218500"/>
            <a:ext cx="4674872" cy="905000"/>
          </a:xfrm>
          <a:prstGeom prst="rect">
            <a:avLst/>
          </a:prstGeom>
          <a:noFill/>
          <a:ln>
            <a:noFill/>
          </a:ln>
        </p:spPr>
      </p:pic>
      <p:pic>
        <p:nvPicPr>
          <p:cNvPr id="329" name="Shape 329"/>
          <p:cNvPicPr preferRelativeResize="0"/>
          <p:nvPr/>
        </p:nvPicPr>
        <p:blipFill>
          <a:blip r:embed="rId13">
            <a:alphaModFix/>
          </a:blip>
          <a:stretch>
            <a:fillRect/>
          </a:stretch>
        </p:blipFill>
        <p:spPr>
          <a:xfrm>
            <a:off x="4259725" y="1208499"/>
            <a:ext cx="2117100" cy="2555510"/>
          </a:xfrm>
          <a:prstGeom prst="rect">
            <a:avLst/>
          </a:prstGeom>
          <a:noFill/>
          <a:ln>
            <a:noFill/>
          </a:ln>
        </p:spPr>
      </p:pic>
      <p:pic>
        <p:nvPicPr>
          <p:cNvPr id="330" name="Shape 330"/>
          <p:cNvPicPr preferRelativeResize="0"/>
          <p:nvPr/>
        </p:nvPicPr>
        <p:blipFill>
          <a:blip r:embed="rId14">
            <a:alphaModFix/>
          </a:blip>
          <a:stretch>
            <a:fillRect/>
          </a:stretch>
        </p:blipFill>
        <p:spPr>
          <a:xfrm>
            <a:off x="4259725" y="3848995"/>
            <a:ext cx="1482625" cy="703980"/>
          </a:xfrm>
          <a:prstGeom prst="rect">
            <a:avLst/>
          </a:prstGeom>
          <a:noFill/>
          <a:ln>
            <a:noFill/>
          </a:ln>
        </p:spPr>
      </p:pic>
      <p:pic>
        <p:nvPicPr>
          <p:cNvPr id="331" name="Shape 331"/>
          <p:cNvPicPr preferRelativeResize="0"/>
          <p:nvPr/>
        </p:nvPicPr>
        <p:blipFill>
          <a:blip r:embed="rId15">
            <a:alphaModFix/>
          </a:blip>
          <a:stretch>
            <a:fillRect/>
          </a:stretch>
        </p:blipFill>
        <p:spPr>
          <a:xfrm>
            <a:off x="7230125" y="2727825"/>
            <a:ext cx="1366820" cy="637025"/>
          </a:xfrm>
          <a:prstGeom prst="rect">
            <a:avLst/>
          </a:prstGeom>
          <a:noFill/>
          <a:ln>
            <a:noFill/>
          </a:ln>
        </p:spPr>
      </p:pic>
      <p:pic>
        <p:nvPicPr>
          <p:cNvPr id="332" name="Shape 332"/>
          <p:cNvPicPr preferRelativeResize="0"/>
          <p:nvPr/>
        </p:nvPicPr>
        <p:blipFill>
          <a:blip r:embed="rId16">
            <a:alphaModFix/>
          </a:blip>
          <a:stretch>
            <a:fillRect/>
          </a:stretch>
        </p:blipFill>
        <p:spPr>
          <a:xfrm>
            <a:off x="6892475" y="3500875"/>
            <a:ext cx="2042125" cy="555092"/>
          </a:xfrm>
          <a:prstGeom prst="rect">
            <a:avLst/>
          </a:prstGeom>
          <a:noFill/>
          <a:ln>
            <a:noFill/>
          </a:ln>
        </p:spPr>
      </p:pic>
      <p:pic>
        <p:nvPicPr>
          <p:cNvPr id="333" name="Shape 333"/>
          <p:cNvPicPr preferRelativeResize="0"/>
          <p:nvPr/>
        </p:nvPicPr>
        <p:blipFill>
          <a:blip r:embed="rId17">
            <a:alphaModFix/>
          </a:blip>
          <a:stretch>
            <a:fillRect/>
          </a:stretch>
        </p:blipFill>
        <p:spPr>
          <a:xfrm>
            <a:off x="6548248" y="4257450"/>
            <a:ext cx="2386350" cy="298896"/>
          </a:xfrm>
          <a:prstGeom prst="rect">
            <a:avLst/>
          </a:prstGeom>
          <a:noFill/>
          <a:ln>
            <a:noFill/>
          </a:ln>
        </p:spPr>
      </p:pic>
      <p:sp>
        <p:nvSpPr>
          <p:cNvPr id="334" name="Shape 334"/>
          <p:cNvSpPr txBox="1"/>
          <p:nvPr/>
        </p:nvSpPr>
        <p:spPr>
          <a:xfrm>
            <a:off x="6548227" y="2206900"/>
            <a:ext cx="23862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Resolver ecuaciones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Shape 339"/>
          <p:cNvSpPr txBox="1"/>
          <p:nvPr>
            <p:ph type="title"/>
          </p:nvPr>
        </p:nvSpPr>
        <p:spPr>
          <a:xfrm>
            <a:off x="311700" y="315925"/>
            <a:ext cx="8520600" cy="501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Cálculo matricial: </a:t>
            </a:r>
            <a:r>
              <a:rPr lang="es" sz="2400"/>
              <a:t>valores (autovalores) y vectores propios (autovectores)</a:t>
            </a:r>
            <a:endParaRPr sz="2400"/>
          </a:p>
        </p:txBody>
      </p:sp>
      <p:pic>
        <p:nvPicPr>
          <p:cNvPr id="340" name="Shape 340"/>
          <p:cNvPicPr preferRelativeResize="0"/>
          <p:nvPr/>
        </p:nvPicPr>
        <p:blipFill>
          <a:blip r:embed="rId3">
            <a:alphaModFix/>
          </a:blip>
          <a:stretch>
            <a:fillRect/>
          </a:stretch>
        </p:blipFill>
        <p:spPr>
          <a:xfrm>
            <a:off x="399075" y="880250"/>
            <a:ext cx="2537850" cy="1575975"/>
          </a:xfrm>
          <a:prstGeom prst="rect">
            <a:avLst/>
          </a:prstGeom>
          <a:noFill/>
          <a:ln>
            <a:noFill/>
          </a:ln>
        </p:spPr>
      </p:pic>
      <p:sp>
        <p:nvSpPr>
          <p:cNvPr id="341" name="Shape 341"/>
          <p:cNvSpPr txBox="1"/>
          <p:nvPr/>
        </p:nvSpPr>
        <p:spPr>
          <a:xfrm>
            <a:off x="2275250" y="880250"/>
            <a:ext cx="1173600" cy="212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s" sz="1000">
                <a:solidFill>
                  <a:srgbClr val="0000FF"/>
                </a:solidFill>
              </a:rPr>
              <a:t>Valores propios</a:t>
            </a:r>
            <a:endParaRPr sz="1000">
              <a:solidFill>
                <a:srgbClr val="0000FF"/>
              </a:solidFill>
            </a:endParaRPr>
          </a:p>
        </p:txBody>
      </p:sp>
      <p:cxnSp>
        <p:nvCxnSpPr>
          <p:cNvPr id="342" name="Shape 342"/>
          <p:cNvCxnSpPr>
            <a:stCxn id="341" idx="1"/>
          </p:cNvCxnSpPr>
          <p:nvPr/>
        </p:nvCxnSpPr>
        <p:spPr>
          <a:xfrm flipH="1">
            <a:off x="1938050" y="986300"/>
            <a:ext cx="337200" cy="231000"/>
          </a:xfrm>
          <a:prstGeom prst="straightConnector1">
            <a:avLst/>
          </a:prstGeom>
          <a:noFill/>
          <a:ln cap="flat" cmpd="sng" w="9525">
            <a:solidFill>
              <a:srgbClr val="0000FF"/>
            </a:solidFill>
            <a:prstDash val="solid"/>
            <a:round/>
            <a:headEnd len="med" w="med" type="none"/>
            <a:tailEnd len="med" w="med" type="triangle"/>
          </a:ln>
        </p:spPr>
      </p:cxnSp>
      <p:cxnSp>
        <p:nvCxnSpPr>
          <p:cNvPr id="343" name="Shape 343"/>
          <p:cNvCxnSpPr/>
          <p:nvPr/>
        </p:nvCxnSpPr>
        <p:spPr>
          <a:xfrm>
            <a:off x="1426325" y="1504350"/>
            <a:ext cx="99900" cy="312000"/>
          </a:xfrm>
          <a:prstGeom prst="straightConnector1">
            <a:avLst/>
          </a:prstGeom>
          <a:noFill/>
          <a:ln cap="flat" cmpd="sng" w="9525">
            <a:solidFill>
              <a:srgbClr val="0000FF"/>
            </a:solidFill>
            <a:prstDash val="solid"/>
            <a:round/>
            <a:headEnd len="med" w="med" type="none"/>
            <a:tailEnd len="med" w="med" type="triangle"/>
          </a:ln>
        </p:spPr>
      </p:cxnSp>
      <p:cxnSp>
        <p:nvCxnSpPr>
          <p:cNvPr id="344" name="Shape 344"/>
          <p:cNvCxnSpPr/>
          <p:nvPr/>
        </p:nvCxnSpPr>
        <p:spPr>
          <a:xfrm>
            <a:off x="2112950" y="1529325"/>
            <a:ext cx="212100" cy="299700"/>
          </a:xfrm>
          <a:prstGeom prst="straightConnector1">
            <a:avLst/>
          </a:prstGeom>
          <a:noFill/>
          <a:ln cap="flat" cmpd="sng" w="9525">
            <a:solidFill>
              <a:srgbClr val="0000FF"/>
            </a:solidFill>
            <a:prstDash val="solid"/>
            <a:round/>
            <a:headEnd len="med" w="med" type="none"/>
            <a:tailEnd len="med" w="med" type="triangle"/>
          </a:ln>
        </p:spPr>
      </p:cxnSp>
      <p:sp>
        <p:nvSpPr>
          <p:cNvPr id="345" name="Shape 345"/>
          <p:cNvSpPr txBox="1"/>
          <p:nvPr/>
        </p:nvSpPr>
        <p:spPr>
          <a:xfrm>
            <a:off x="3411325" y="892625"/>
            <a:ext cx="5368200" cy="8490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Char char="❏"/>
            </a:pPr>
            <a:r>
              <a:rPr lang="es" sz="1000"/>
              <a:t>Da los autovalores en orden decreciente de su valor absoluto</a:t>
            </a:r>
            <a:endParaRPr sz="1000"/>
          </a:p>
          <a:p>
            <a:pPr indent="-292100" lvl="0" marL="457200">
              <a:spcBef>
                <a:spcPts val="0"/>
              </a:spcBef>
              <a:spcAft>
                <a:spcPts val="0"/>
              </a:spcAft>
              <a:buSzPts val="1000"/>
              <a:buChar char="❏"/>
            </a:pPr>
            <a:r>
              <a:rPr lang="es" sz="1000"/>
              <a:t>Si da autovalores repetidos, y se repiten también su autovector, es que la matriz no es diagonizable.</a:t>
            </a:r>
            <a:endParaRPr sz="1000"/>
          </a:p>
        </p:txBody>
      </p:sp>
      <p:sp>
        <p:nvSpPr>
          <p:cNvPr id="346" name="Shape 346"/>
          <p:cNvSpPr txBox="1"/>
          <p:nvPr/>
        </p:nvSpPr>
        <p:spPr>
          <a:xfrm>
            <a:off x="2325050" y="1432125"/>
            <a:ext cx="961500" cy="21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sz="1000">
                <a:solidFill>
                  <a:srgbClr val="0000FF"/>
                </a:solidFill>
              </a:rPr>
              <a:t>Autovectores</a:t>
            </a:r>
            <a:endParaRPr sz="1000">
              <a:solidFill>
                <a:srgbClr val="0000FF"/>
              </a:solidFill>
            </a:endParaRPr>
          </a:p>
        </p:txBody>
      </p:sp>
      <p:pic>
        <p:nvPicPr>
          <p:cNvPr id="347" name="Shape 347"/>
          <p:cNvPicPr preferRelativeResize="0"/>
          <p:nvPr/>
        </p:nvPicPr>
        <p:blipFill>
          <a:blip r:embed="rId4">
            <a:alphaModFix/>
          </a:blip>
          <a:stretch>
            <a:fillRect/>
          </a:stretch>
        </p:blipFill>
        <p:spPr>
          <a:xfrm>
            <a:off x="5372973" y="1495688"/>
            <a:ext cx="1444925" cy="366975"/>
          </a:xfrm>
          <a:prstGeom prst="rect">
            <a:avLst/>
          </a:prstGeom>
          <a:noFill/>
          <a:ln>
            <a:noFill/>
          </a:ln>
        </p:spPr>
      </p:pic>
      <p:pic>
        <p:nvPicPr>
          <p:cNvPr id="348" name="Shape 348"/>
          <p:cNvPicPr preferRelativeResize="0"/>
          <p:nvPr/>
        </p:nvPicPr>
        <p:blipFill>
          <a:blip r:embed="rId5">
            <a:alphaModFix/>
          </a:blip>
          <a:stretch>
            <a:fillRect/>
          </a:stretch>
        </p:blipFill>
        <p:spPr>
          <a:xfrm>
            <a:off x="3642125" y="2011200"/>
            <a:ext cx="2060931" cy="849000"/>
          </a:xfrm>
          <a:prstGeom prst="rect">
            <a:avLst/>
          </a:prstGeom>
          <a:noFill/>
          <a:ln>
            <a:noFill/>
          </a:ln>
        </p:spPr>
      </p:pic>
      <p:pic>
        <p:nvPicPr>
          <p:cNvPr id="349" name="Shape 349"/>
          <p:cNvPicPr preferRelativeResize="0"/>
          <p:nvPr/>
        </p:nvPicPr>
        <p:blipFill>
          <a:blip r:embed="rId6">
            <a:alphaModFix/>
          </a:blip>
          <a:stretch>
            <a:fillRect/>
          </a:stretch>
        </p:blipFill>
        <p:spPr>
          <a:xfrm>
            <a:off x="3642125" y="3836603"/>
            <a:ext cx="1173600" cy="697813"/>
          </a:xfrm>
          <a:prstGeom prst="rect">
            <a:avLst/>
          </a:prstGeom>
          <a:noFill/>
          <a:ln>
            <a:noFill/>
          </a:ln>
        </p:spPr>
      </p:pic>
      <p:pic>
        <p:nvPicPr>
          <p:cNvPr id="350" name="Shape 350"/>
          <p:cNvPicPr preferRelativeResize="0"/>
          <p:nvPr/>
        </p:nvPicPr>
        <p:blipFill>
          <a:blip r:embed="rId7">
            <a:alphaModFix/>
          </a:blip>
          <a:stretch>
            <a:fillRect/>
          </a:stretch>
        </p:blipFill>
        <p:spPr>
          <a:xfrm>
            <a:off x="3642125" y="2923900"/>
            <a:ext cx="2255156" cy="849000"/>
          </a:xfrm>
          <a:prstGeom prst="rect">
            <a:avLst/>
          </a:prstGeom>
          <a:noFill/>
          <a:ln>
            <a:noFill/>
          </a:ln>
        </p:spPr>
      </p:pic>
      <p:pic>
        <p:nvPicPr>
          <p:cNvPr id="351" name="Shape 351"/>
          <p:cNvPicPr preferRelativeResize="0"/>
          <p:nvPr/>
        </p:nvPicPr>
        <p:blipFill>
          <a:blip r:embed="rId8">
            <a:alphaModFix/>
          </a:blip>
          <a:stretch>
            <a:fillRect/>
          </a:stretch>
        </p:blipFill>
        <p:spPr>
          <a:xfrm>
            <a:off x="6344575" y="2011200"/>
            <a:ext cx="2248272" cy="849000"/>
          </a:xfrm>
          <a:prstGeom prst="rect">
            <a:avLst/>
          </a:prstGeom>
          <a:noFill/>
          <a:ln>
            <a:noFill/>
          </a:ln>
        </p:spPr>
      </p:pic>
      <p:cxnSp>
        <p:nvCxnSpPr>
          <p:cNvPr id="352" name="Shape 352"/>
          <p:cNvCxnSpPr/>
          <p:nvPr/>
        </p:nvCxnSpPr>
        <p:spPr>
          <a:xfrm flipH="1" rot="10800000">
            <a:off x="5065450" y="2896150"/>
            <a:ext cx="2505900" cy="1558800"/>
          </a:xfrm>
          <a:prstGeom prst="curvedConnector3">
            <a:avLst>
              <a:gd fmla="val 97398" name="adj1"/>
            </a:avLst>
          </a:prstGeom>
          <a:noFill/>
          <a:ln cap="flat" cmpd="sng" w="19050">
            <a:solidFill>
              <a:srgbClr val="000000"/>
            </a:solidFill>
            <a:prstDash val="solid"/>
            <a:round/>
            <a:headEnd len="med" w="med" type="triangle"/>
            <a:tailEnd len="med" w="med" type="triangle"/>
          </a:ln>
        </p:spPr>
      </p:cxnSp>
      <p:sp>
        <p:nvSpPr>
          <p:cNvPr id="353" name="Shape 353"/>
          <p:cNvSpPr txBox="1"/>
          <p:nvPr/>
        </p:nvSpPr>
        <p:spPr>
          <a:xfrm>
            <a:off x="6817900" y="4138525"/>
            <a:ext cx="1748400" cy="5868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s"/>
              <a:t>Son iguales. Se puede diagonalizar</a:t>
            </a:r>
            <a:endParaRPr/>
          </a:p>
        </p:txBody>
      </p:sp>
      <p:sp>
        <p:nvSpPr>
          <p:cNvPr id="354" name="Shape 354"/>
          <p:cNvSpPr/>
          <p:nvPr/>
        </p:nvSpPr>
        <p:spPr>
          <a:xfrm>
            <a:off x="265300" y="2518650"/>
            <a:ext cx="3083700" cy="24312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5" name="Shape 355"/>
          <p:cNvSpPr txBox="1"/>
          <p:nvPr/>
        </p:nvSpPr>
        <p:spPr>
          <a:xfrm>
            <a:off x="614875" y="2629200"/>
            <a:ext cx="2248200" cy="2310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s"/>
              <a:t>Matriz compleja</a:t>
            </a:r>
            <a:endParaRPr/>
          </a:p>
        </p:txBody>
      </p:sp>
      <p:sp>
        <p:nvSpPr>
          <p:cNvPr id="356" name="Shape 356"/>
          <p:cNvSpPr txBox="1"/>
          <p:nvPr/>
        </p:nvSpPr>
        <p:spPr>
          <a:xfrm>
            <a:off x="346975" y="2923900"/>
            <a:ext cx="2939700" cy="501900"/>
          </a:xfrm>
          <a:prstGeom prst="rect">
            <a:avLst/>
          </a:prstGeom>
          <a:noFill/>
          <a:ln>
            <a:noFill/>
          </a:ln>
        </p:spPr>
        <p:txBody>
          <a:bodyPr anchorCtr="0" anchor="t" bIns="91425" lIns="91425" spcFirstLastPara="1" rIns="91425" wrap="square" tIns="91425">
            <a:noAutofit/>
          </a:bodyPr>
          <a:lstStyle/>
          <a:p>
            <a:pPr indent="0" lvl="0" marL="0" algn="just">
              <a:spcBef>
                <a:spcPts val="0"/>
              </a:spcBef>
              <a:spcAft>
                <a:spcPts val="0"/>
              </a:spcAft>
              <a:buNone/>
            </a:pPr>
            <a:r>
              <a:rPr lang="es" sz="1200"/>
              <a:t>Vale cualquier cálculo, incluido eigen, excepto el determinante, que se calcula así:</a:t>
            </a:r>
            <a:endParaRPr sz="1200"/>
          </a:p>
          <a:p>
            <a:pPr indent="0" lvl="0" marL="0">
              <a:spcBef>
                <a:spcPts val="0"/>
              </a:spcBef>
              <a:spcAft>
                <a:spcPts val="0"/>
              </a:spcAft>
              <a:buNone/>
            </a:pPr>
            <a:r>
              <a:t/>
            </a:r>
            <a:endParaRPr/>
          </a:p>
          <a:p>
            <a:pPr indent="0" lvl="0" marL="0">
              <a:spcBef>
                <a:spcPts val="0"/>
              </a:spcBef>
              <a:spcAft>
                <a:spcPts val="0"/>
              </a:spcAft>
              <a:buNone/>
            </a:pPr>
            <a:r>
              <a:t/>
            </a:r>
            <a:endParaRPr/>
          </a:p>
        </p:txBody>
      </p:sp>
      <p:pic>
        <p:nvPicPr>
          <p:cNvPr id="357" name="Shape 357"/>
          <p:cNvPicPr preferRelativeResize="0"/>
          <p:nvPr/>
        </p:nvPicPr>
        <p:blipFill>
          <a:blip r:embed="rId9">
            <a:alphaModFix/>
          </a:blip>
          <a:stretch>
            <a:fillRect/>
          </a:stretch>
        </p:blipFill>
        <p:spPr>
          <a:xfrm>
            <a:off x="677550" y="3606225"/>
            <a:ext cx="2122850" cy="115857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Shape 362"/>
          <p:cNvSpPr txBox="1"/>
          <p:nvPr>
            <p:ph type="title"/>
          </p:nvPr>
        </p:nvSpPr>
        <p:spPr>
          <a:xfrm>
            <a:off x="236775" y="255925"/>
            <a:ext cx="8520600" cy="566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Data Frames: </a:t>
            </a:r>
            <a:r>
              <a:rPr lang="es" sz="2400"/>
              <a:t>datos de distinto tipo por columnas</a:t>
            </a:r>
            <a:endParaRPr sz="2400"/>
          </a:p>
        </p:txBody>
      </p:sp>
      <p:sp>
        <p:nvSpPr>
          <p:cNvPr id="363" name="Shape 363"/>
          <p:cNvSpPr txBox="1"/>
          <p:nvPr/>
        </p:nvSpPr>
        <p:spPr>
          <a:xfrm>
            <a:off x="377325" y="717850"/>
            <a:ext cx="8239500" cy="2659200"/>
          </a:xfrm>
          <a:prstGeom prst="rect">
            <a:avLst/>
          </a:prstGeom>
          <a:noFill/>
          <a:ln>
            <a:noFill/>
          </a:ln>
        </p:spPr>
        <p:txBody>
          <a:bodyPr anchorCtr="0" anchor="t" bIns="91425" lIns="91425" spcFirstLastPara="1" rIns="91425" wrap="square" tIns="91425">
            <a:noAutofit/>
          </a:bodyPr>
          <a:lstStyle/>
          <a:p>
            <a:pPr indent="-304800" lvl="0" marL="457200" rtl="0">
              <a:spcBef>
                <a:spcPts val="0"/>
              </a:spcBef>
              <a:spcAft>
                <a:spcPts val="0"/>
              </a:spcAft>
              <a:buSzPts val="1200"/>
              <a:buChar char="❏"/>
            </a:pPr>
            <a:r>
              <a:rPr lang="es" sz="1200"/>
              <a:t>Para ver los primeros datos, </a:t>
            </a:r>
            <a:r>
              <a:rPr b="1" lang="es" sz="1200"/>
              <a:t>head(datos) </a:t>
            </a:r>
            <a:r>
              <a:rPr lang="es" sz="1200"/>
              <a:t>ó </a:t>
            </a:r>
            <a:r>
              <a:rPr b="1" lang="es" sz="1200"/>
              <a:t>head(datos,n) ; tail</a:t>
            </a:r>
            <a:r>
              <a:rPr lang="es" sz="1200"/>
              <a:t> para el final de los mismos.</a:t>
            </a:r>
            <a:endParaRPr sz="1200"/>
          </a:p>
          <a:p>
            <a:pPr indent="-304800" lvl="0" marL="457200" rtl="0">
              <a:spcBef>
                <a:spcPts val="0"/>
              </a:spcBef>
              <a:spcAft>
                <a:spcPts val="0"/>
              </a:spcAft>
              <a:buSzPts val="1200"/>
              <a:buChar char="❏"/>
            </a:pPr>
            <a:r>
              <a:rPr lang="es" sz="1200"/>
              <a:t>Con </a:t>
            </a:r>
            <a:r>
              <a:rPr b="1" lang="es" sz="1200"/>
              <a:t>str(datos)</a:t>
            </a:r>
            <a:r>
              <a:rPr lang="es" sz="1200"/>
              <a:t> vemos su estructura.</a:t>
            </a:r>
            <a:endParaRPr sz="1200"/>
          </a:p>
          <a:p>
            <a:pPr indent="-304800" lvl="0" marL="457200" rtl="0">
              <a:spcBef>
                <a:spcPts val="0"/>
              </a:spcBef>
              <a:spcAft>
                <a:spcPts val="0"/>
              </a:spcAft>
              <a:buSzPts val="1200"/>
              <a:buChar char="❏"/>
            </a:pPr>
            <a:r>
              <a:rPr lang="es" sz="1200"/>
              <a:t>Para el nombre de sus columnas </a:t>
            </a:r>
            <a:r>
              <a:rPr b="1" lang="es" sz="1200"/>
              <a:t>names</a:t>
            </a:r>
            <a:r>
              <a:rPr lang="es" sz="1200"/>
              <a:t> y el de los identificadores de filas </a:t>
            </a:r>
            <a:r>
              <a:rPr b="1" lang="es" sz="1200"/>
              <a:t>rownames</a:t>
            </a:r>
            <a:endParaRPr b="1" sz="1200"/>
          </a:p>
          <a:p>
            <a:pPr indent="-304800" lvl="0" marL="457200" rtl="0">
              <a:spcBef>
                <a:spcPts val="0"/>
              </a:spcBef>
              <a:spcAft>
                <a:spcPts val="0"/>
              </a:spcAft>
              <a:buSzPts val="1200"/>
              <a:buChar char="❏"/>
            </a:pPr>
            <a:r>
              <a:rPr lang="es" sz="1200"/>
              <a:t>Usando </a:t>
            </a:r>
            <a:r>
              <a:rPr b="1" lang="es" sz="1200"/>
              <a:t>dimnames</a:t>
            </a:r>
            <a:r>
              <a:rPr lang="es" sz="1200"/>
              <a:t>  (list) obtenemos identificadores de filas y columnas;  </a:t>
            </a:r>
            <a:r>
              <a:rPr b="1" lang="es" sz="1200"/>
              <a:t>dim(datos)</a:t>
            </a:r>
            <a:r>
              <a:rPr lang="es" sz="1200"/>
              <a:t> produce sus dimensiones.</a:t>
            </a:r>
            <a:endParaRPr sz="1200"/>
          </a:p>
          <a:p>
            <a:pPr indent="-304800" lvl="0" marL="457200" rtl="0">
              <a:spcBef>
                <a:spcPts val="0"/>
              </a:spcBef>
              <a:spcAft>
                <a:spcPts val="0"/>
              </a:spcAft>
              <a:buSzPts val="1200"/>
              <a:buChar char="❏"/>
            </a:pPr>
            <a:r>
              <a:rPr b="1" lang="es" sz="1200"/>
              <a:t>datos$V1</a:t>
            </a:r>
            <a:r>
              <a:rPr lang="es" sz="1200"/>
              <a:t> → vector de la columna llamada “V1” ; </a:t>
            </a:r>
            <a:r>
              <a:rPr b="1" lang="es" sz="1200"/>
              <a:t>datos[,1</a:t>
            </a:r>
            <a:r>
              <a:rPr lang="es" sz="1200"/>
              <a:t>] → de la primera columna</a:t>
            </a:r>
            <a:endParaRPr sz="1200"/>
          </a:p>
          <a:p>
            <a:pPr indent="-304800" lvl="0" marL="457200" rtl="0">
              <a:spcBef>
                <a:spcPts val="0"/>
              </a:spcBef>
              <a:spcAft>
                <a:spcPts val="0"/>
              </a:spcAft>
              <a:buSzPts val="1200"/>
              <a:buChar char="❏"/>
            </a:pPr>
            <a:r>
              <a:rPr b="1" lang="es" sz="1200"/>
              <a:t>datos[,c(2,3)] </a:t>
            </a:r>
            <a:r>
              <a:rPr lang="es" sz="1200"/>
              <a:t>→ de la columna 2 y 3; </a:t>
            </a:r>
            <a:r>
              <a:rPr b="1" lang="es" sz="1200"/>
              <a:t>datos[,1:3] </a:t>
            </a:r>
            <a:r>
              <a:rPr lang="es" sz="1200"/>
              <a:t>→ de la columna de la 1 a la 3</a:t>
            </a:r>
            <a:endParaRPr sz="1200"/>
          </a:p>
          <a:p>
            <a:pPr indent="-304800" lvl="0" marL="457200" rtl="0">
              <a:spcBef>
                <a:spcPts val="0"/>
              </a:spcBef>
              <a:spcAft>
                <a:spcPts val="0"/>
              </a:spcAft>
              <a:buSzPts val="1200"/>
              <a:buChar char="❏"/>
            </a:pPr>
            <a:r>
              <a:rPr b="1" lang="es" sz="1200"/>
              <a:t>datos[c(1,4),c(2,3)]</a:t>
            </a:r>
            <a:r>
              <a:rPr lang="es" sz="1200"/>
              <a:t> → filas 1 y 4, datos de las columnas 2 y 3</a:t>
            </a:r>
            <a:endParaRPr sz="1200"/>
          </a:p>
          <a:p>
            <a:pPr indent="-304800" lvl="0" marL="457200" rtl="0">
              <a:spcBef>
                <a:spcPts val="0"/>
              </a:spcBef>
              <a:spcAft>
                <a:spcPts val="0"/>
              </a:spcAft>
              <a:buSzPts val="1200"/>
              <a:buChar char="❏"/>
            </a:pPr>
            <a:r>
              <a:rPr b="1" lang="es" sz="1200"/>
              <a:t>datos[1:4,] </a:t>
            </a:r>
            <a:r>
              <a:rPr lang="es" sz="1200"/>
              <a:t>→ filas de la 1 a la 4 ; </a:t>
            </a:r>
            <a:r>
              <a:rPr b="1" lang="es" sz="1200"/>
              <a:t>datos[datos$V1==”a” &amp; datos$V2&gt;3,] </a:t>
            </a:r>
            <a:r>
              <a:rPr lang="es" sz="1200"/>
              <a:t>→ Filas por condiciones lógicas</a:t>
            </a:r>
            <a:endParaRPr sz="1200"/>
          </a:p>
          <a:p>
            <a:pPr indent="-304800" lvl="0" marL="457200" rtl="0">
              <a:spcBef>
                <a:spcPts val="0"/>
              </a:spcBef>
              <a:spcAft>
                <a:spcPts val="0"/>
              </a:spcAft>
              <a:buSzPts val="1200"/>
              <a:buChar char="❏"/>
            </a:pPr>
            <a:r>
              <a:rPr b="1" lang="es" sz="1200"/>
              <a:t>datos[c(“E1”,”E2”,] </a:t>
            </a:r>
            <a:r>
              <a:rPr lang="es" sz="1200"/>
              <a:t>→ Selección por filas si éstas se han definido por nombres con </a:t>
            </a:r>
            <a:r>
              <a:rPr b="1" lang="es" sz="1200"/>
              <a:t>row.names</a:t>
            </a:r>
            <a:r>
              <a:rPr lang="es" sz="1200"/>
              <a:t>.</a:t>
            </a:r>
            <a:endParaRPr sz="1200"/>
          </a:p>
          <a:p>
            <a:pPr indent="-304800" lvl="0" marL="457200" rtl="0">
              <a:spcBef>
                <a:spcPts val="0"/>
              </a:spcBef>
              <a:spcAft>
                <a:spcPts val="0"/>
              </a:spcAft>
              <a:buSzPts val="1200"/>
              <a:buChar char="❏"/>
            </a:pPr>
            <a:r>
              <a:rPr b="1" lang="es" sz="1200">
                <a:solidFill>
                  <a:schemeClr val="dk1"/>
                </a:solidFill>
              </a:rPr>
              <a:t>datos[datos$V1==”a” &amp; datos$V2&gt;3,][1:4,] →</a:t>
            </a:r>
            <a:r>
              <a:rPr lang="es" sz="1200">
                <a:solidFill>
                  <a:schemeClr val="dk1"/>
                </a:solidFill>
              </a:rPr>
              <a:t> 4 primeras filas de la subtabla anterior.</a:t>
            </a:r>
            <a:endParaRPr sz="1200">
              <a:solidFill>
                <a:schemeClr val="dk1"/>
              </a:solidFill>
            </a:endParaRPr>
          </a:p>
          <a:p>
            <a:pPr indent="-304800" lvl="0" marL="457200" rtl="0">
              <a:spcBef>
                <a:spcPts val="0"/>
              </a:spcBef>
              <a:spcAft>
                <a:spcPts val="0"/>
              </a:spcAft>
              <a:buClr>
                <a:schemeClr val="dk1"/>
              </a:buClr>
              <a:buSzPts val="1200"/>
              <a:buChar char="❏"/>
            </a:pPr>
            <a:r>
              <a:rPr lang="es" sz="1200">
                <a:solidFill>
                  <a:schemeClr val="dk1"/>
                </a:solidFill>
              </a:rPr>
              <a:t>Para importar datos. desde URL o fichero,, </a:t>
            </a:r>
            <a:r>
              <a:rPr b="1" lang="es" sz="1200">
                <a:solidFill>
                  <a:schemeClr val="dk1"/>
                </a:solidFill>
              </a:rPr>
              <a:t>read.table </a:t>
            </a:r>
            <a:r>
              <a:rPr lang="es" sz="1200">
                <a:solidFill>
                  <a:schemeClr val="dk1"/>
                </a:solidFill>
              </a:rPr>
              <a:t>(También read.csv, read.xls, read.xlsx, .mtb y .spss)</a:t>
            </a:r>
            <a:endParaRPr sz="1200">
              <a:solidFill>
                <a:schemeClr val="dk1"/>
              </a:solidFill>
            </a:endParaRPr>
          </a:p>
          <a:p>
            <a:pPr indent="-304800" lvl="1" marL="914400" rtl="0">
              <a:spcBef>
                <a:spcPts val="0"/>
              </a:spcBef>
              <a:spcAft>
                <a:spcPts val="0"/>
              </a:spcAft>
              <a:buClr>
                <a:schemeClr val="dk1"/>
              </a:buClr>
              <a:buSzPts val="1200"/>
              <a:buChar char="❏"/>
            </a:pPr>
            <a:r>
              <a:rPr b="1" lang="es" sz="1200">
                <a:solidFill>
                  <a:schemeClr val="dk1"/>
                </a:solidFill>
              </a:rPr>
              <a:t>sep=”,”</a:t>
            </a:r>
            <a:r>
              <a:rPr lang="es" sz="1200">
                <a:solidFill>
                  <a:schemeClr val="dk1"/>
                </a:solidFill>
              </a:rPr>
              <a:t> → carácter de separación (\t tabulación). </a:t>
            </a:r>
            <a:r>
              <a:rPr b="1" lang="es" sz="1200">
                <a:solidFill>
                  <a:schemeClr val="dk1"/>
                </a:solidFill>
              </a:rPr>
              <a:t>header =TRUE</a:t>
            </a:r>
            <a:r>
              <a:rPr lang="es" sz="1200">
                <a:solidFill>
                  <a:schemeClr val="dk1"/>
                </a:solidFill>
              </a:rPr>
              <a:t> → primera fila como encabezado.</a:t>
            </a:r>
            <a:endParaRPr sz="1200">
              <a:solidFill>
                <a:schemeClr val="dk1"/>
              </a:solidFill>
            </a:endParaRPr>
          </a:p>
          <a:p>
            <a:pPr indent="-304800" lvl="1" marL="914400" rtl="0">
              <a:spcBef>
                <a:spcPts val="0"/>
              </a:spcBef>
              <a:spcAft>
                <a:spcPts val="0"/>
              </a:spcAft>
              <a:buClr>
                <a:schemeClr val="dk1"/>
              </a:buClr>
              <a:buSzPts val="1200"/>
              <a:buChar char="❏"/>
            </a:pPr>
            <a:r>
              <a:rPr b="1" lang="es" sz="1200">
                <a:solidFill>
                  <a:schemeClr val="dk1"/>
                </a:solidFill>
              </a:rPr>
              <a:t>dec</a:t>
            </a:r>
            <a:r>
              <a:rPr lang="es" sz="1200">
                <a:solidFill>
                  <a:schemeClr val="dk1"/>
                </a:solidFill>
              </a:rPr>
              <a:t> → separador decimal, </a:t>
            </a:r>
            <a:r>
              <a:rPr b="1" lang="es" sz="1200">
                <a:solidFill>
                  <a:schemeClr val="dk1"/>
                </a:solidFill>
              </a:rPr>
              <a:t>encoding</a:t>
            </a:r>
            <a:r>
              <a:rPr lang="es" sz="1200">
                <a:solidFill>
                  <a:schemeClr val="dk1"/>
                </a:solidFill>
              </a:rPr>
              <a:t> → codificación latin-1 o UTF-8</a:t>
            </a:r>
            <a:endParaRPr sz="1200">
              <a:solidFill>
                <a:schemeClr val="dk1"/>
              </a:solidFill>
            </a:endParaRPr>
          </a:p>
          <a:p>
            <a:pPr indent="-304800" lvl="1" marL="914400" rtl="0">
              <a:spcBef>
                <a:spcPts val="0"/>
              </a:spcBef>
              <a:spcAft>
                <a:spcPts val="0"/>
              </a:spcAft>
              <a:buClr>
                <a:schemeClr val="dk1"/>
              </a:buClr>
              <a:buSzPts val="1200"/>
              <a:buChar char="❏"/>
            </a:pPr>
            <a:r>
              <a:rPr b="1" lang="es" sz="1200">
                <a:solidFill>
                  <a:schemeClr val="dk1"/>
                </a:solidFill>
              </a:rPr>
              <a:t>stringsAsFactors=FALSE</a:t>
            </a:r>
            <a:r>
              <a:rPr lang="es" sz="1200">
                <a:solidFill>
                  <a:schemeClr val="dk1"/>
                </a:solidFill>
              </a:rPr>
              <a:t> evita que los datos que sean caracteres se conviertan en factores .</a:t>
            </a:r>
            <a:endParaRPr sz="1200">
              <a:solidFill>
                <a:schemeClr val="dk1"/>
              </a:solidFill>
            </a:endParaRPr>
          </a:p>
          <a:p>
            <a:pPr indent="-304800" lvl="0" marL="457200" rtl="0">
              <a:spcBef>
                <a:spcPts val="0"/>
              </a:spcBef>
              <a:spcAft>
                <a:spcPts val="0"/>
              </a:spcAft>
              <a:buClr>
                <a:schemeClr val="dk1"/>
              </a:buClr>
              <a:buSzPts val="1200"/>
              <a:buChar char="❏"/>
            </a:pPr>
            <a:r>
              <a:rPr lang="es" sz="1200">
                <a:solidFill>
                  <a:schemeClr val="dk1"/>
                </a:solidFill>
              </a:rPr>
              <a:t>Para escribir ficheros en el directorio de trabajo, con </a:t>
            </a:r>
            <a:r>
              <a:rPr b="1" lang="es" sz="1200">
                <a:solidFill>
                  <a:schemeClr val="dk1"/>
                </a:solidFill>
              </a:rPr>
              <a:t>write.table(datos, file=”...”). </a:t>
            </a:r>
            <a:r>
              <a:rPr lang="es" sz="1200">
                <a:solidFill>
                  <a:schemeClr val="dk1"/>
                </a:solidFill>
              </a:rPr>
              <a:t>Se puede usar </a:t>
            </a:r>
            <a:r>
              <a:rPr b="1" lang="es" sz="1200">
                <a:solidFill>
                  <a:schemeClr val="dk1"/>
                </a:solidFill>
              </a:rPr>
              <a:t>sep</a:t>
            </a:r>
            <a:r>
              <a:rPr lang="es" sz="1200">
                <a:solidFill>
                  <a:schemeClr val="dk1"/>
                </a:solidFill>
              </a:rPr>
              <a:t> y </a:t>
            </a:r>
            <a:r>
              <a:rPr b="1" lang="es" sz="1200">
                <a:solidFill>
                  <a:schemeClr val="dk1"/>
                </a:solidFill>
              </a:rPr>
              <a:t>dec.</a:t>
            </a:r>
            <a:endParaRPr b="1" sz="1200">
              <a:solidFill>
                <a:schemeClr val="dk1"/>
              </a:solidFill>
            </a:endParaRPr>
          </a:p>
        </p:txBody>
      </p:sp>
      <p:sp>
        <p:nvSpPr>
          <p:cNvPr id="364" name="Shape 364"/>
          <p:cNvSpPr txBox="1"/>
          <p:nvPr/>
        </p:nvSpPr>
        <p:spPr>
          <a:xfrm>
            <a:off x="402625" y="3951275"/>
            <a:ext cx="1748400" cy="58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Crear data.frames</a:t>
            </a:r>
            <a:endParaRPr/>
          </a:p>
          <a:p>
            <a:pPr indent="0" lvl="0" marL="0" rtl="0" algn="ctr">
              <a:spcBef>
                <a:spcPts val="0"/>
              </a:spcBef>
              <a:spcAft>
                <a:spcPts val="0"/>
              </a:spcAft>
              <a:buNone/>
            </a:pPr>
            <a:r>
              <a:rPr lang="es"/>
              <a:t>a partir de vectores</a:t>
            </a:r>
            <a:endParaRPr/>
          </a:p>
        </p:txBody>
      </p:sp>
      <p:pic>
        <p:nvPicPr>
          <p:cNvPr id="365" name="Shape 365"/>
          <p:cNvPicPr preferRelativeResize="0"/>
          <p:nvPr/>
        </p:nvPicPr>
        <p:blipFill>
          <a:blip r:embed="rId3">
            <a:alphaModFix/>
          </a:blip>
          <a:stretch>
            <a:fillRect/>
          </a:stretch>
        </p:blipFill>
        <p:spPr>
          <a:xfrm>
            <a:off x="2224775" y="3596875"/>
            <a:ext cx="3667967" cy="1400075"/>
          </a:xfrm>
          <a:prstGeom prst="rect">
            <a:avLst/>
          </a:prstGeom>
          <a:noFill/>
          <a:ln>
            <a:noFill/>
          </a:ln>
        </p:spPr>
      </p:pic>
      <p:sp>
        <p:nvSpPr>
          <p:cNvPr id="366" name="Shape 366"/>
          <p:cNvSpPr txBox="1"/>
          <p:nvPr/>
        </p:nvSpPr>
        <p:spPr>
          <a:xfrm>
            <a:off x="5966500" y="3596879"/>
            <a:ext cx="3012900" cy="1400100"/>
          </a:xfrm>
          <a:prstGeom prst="rect">
            <a:avLst/>
          </a:prstGeom>
          <a:noFill/>
          <a:ln>
            <a:noFill/>
          </a:ln>
        </p:spPr>
        <p:txBody>
          <a:bodyPr anchorCtr="0" anchor="t" bIns="91425" lIns="91425" spcFirstLastPara="1" rIns="91425" wrap="square" tIns="91425">
            <a:noAutofit/>
          </a:bodyPr>
          <a:lstStyle/>
          <a:p>
            <a:pPr indent="-304800" lvl="0" marL="457200" rtl="0">
              <a:spcBef>
                <a:spcPts val="0"/>
              </a:spcBef>
              <a:spcAft>
                <a:spcPts val="0"/>
              </a:spcAft>
              <a:buSzPts val="1200"/>
              <a:buChar char="❏"/>
            </a:pPr>
            <a:r>
              <a:rPr lang="es" sz="1200"/>
              <a:t>Con </a:t>
            </a:r>
            <a:r>
              <a:rPr b="1" lang="es" sz="1200"/>
              <a:t>row.names </a:t>
            </a:r>
            <a:r>
              <a:rPr lang="es" sz="1200"/>
              <a:t>en la definición puedo especificar nombres de filas</a:t>
            </a:r>
            <a:endParaRPr sz="1200"/>
          </a:p>
          <a:p>
            <a:pPr indent="-304800" lvl="0" marL="457200" rtl="0">
              <a:spcBef>
                <a:spcPts val="0"/>
              </a:spcBef>
              <a:spcAft>
                <a:spcPts val="0"/>
              </a:spcAft>
              <a:buSzPts val="1200"/>
              <a:buChar char="❏"/>
            </a:pPr>
            <a:r>
              <a:rPr lang="es" sz="1200"/>
              <a:t>Con </a:t>
            </a:r>
            <a:r>
              <a:rPr b="1" lang="es" sz="1200"/>
              <a:t>stringsAsFactors=FALSE </a:t>
            </a:r>
            <a:r>
              <a:rPr lang="es" sz="1200"/>
              <a:t>, datos$Sexo sería un vector normal de caracteres, no un factor.</a:t>
            </a:r>
            <a:endParaRPr sz="1200"/>
          </a:p>
          <a:p>
            <a:pPr indent="-304800" lvl="0" marL="457200" rtl="0">
              <a:spcBef>
                <a:spcPts val="0"/>
              </a:spcBef>
              <a:spcAft>
                <a:spcPts val="0"/>
              </a:spcAft>
              <a:buSzPts val="1200"/>
              <a:buChar char="❏"/>
            </a:pPr>
            <a:r>
              <a:rPr b="1" lang="es" sz="1200"/>
              <a:t>fix(datos) </a:t>
            </a:r>
            <a:r>
              <a:rPr lang="es" sz="1200"/>
              <a:t>para modificar/añadir datos sobre la marcha.</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Shape 371"/>
          <p:cNvSpPr txBox="1"/>
          <p:nvPr>
            <p:ph type="title"/>
          </p:nvPr>
        </p:nvSpPr>
        <p:spPr>
          <a:xfrm>
            <a:off x="311700" y="12867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Data Frames: </a:t>
            </a:r>
            <a:r>
              <a:rPr lang="es" sz="2400"/>
              <a:t>modificaciones</a:t>
            </a:r>
            <a:endParaRPr sz="2400"/>
          </a:p>
        </p:txBody>
      </p:sp>
      <p:sp>
        <p:nvSpPr>
          <p:cNvPr id="372" name="Shape 372"/>
          <p:cNvSpPr txBox="1"/>
          <p:nvPr/>
        </p:nvSpPr>
        <p:spPr>
          <a:xfrm>
            <a:off x="564925" y="959975"/>
            <a:ext cx="1510500" cy="49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Cambiar nombres columnas</a:t>
            </a:r>
            <a:endParaRPr sz="1200"/>
          </a:p>
        </p:txBody>
      </p:sp>
      <p:pic>
        <p:nvPicPr>
          <p:cNvPr id="373" name="Shape 373"/>
          <p:cNvPicPr preferRelativeResize="0"/>
          <p:nvPr/>
        </p:nvPicPr>
        <p:blipFill>
          <a:blip r:embed="rId3">
            <a:alphaModFix/>
          </a:blip>
          <a:stretch>
            <a:fillRect/>
          </a:stretch>
        </p:blipFill>
        <p:spPr>
          <a:xfrm>
            <a:off x="133913" y="1454375"/>
            <a:ext cx="2372526" cy="1242750"/>
          </a:xfrm>
          <a:prstGeom prst="rect">
            <a:avLst/>
          </a:prstGeom>
          <a:noFill/>
          <a:ln>
            <a:noFill/>
          </a:ln>
        </p:spPr>
      </p:pic>
      <p:sp>
        <p:nvSpPr>
          <p:cNvPr id="374" name="Shape 374"/>
          <p:cNvSpPr/>
          <p:nvPr/>
        </p:nvSpPr>
        <p:spPr>
          <a:xfrm>
            <a:off x="272300" y="1674450"/>
            <a:ext cx="580500" cy="327600"/>
          </a:xfrm>
          <a:prstGeom prst="rect">
            <a:avLst/>
          </a:prstGeom>
          <a:solidFill>
            <a:srgbClr val="1155CC">
              <a:alpha val="236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5" name="Shape 375"/>
          <p:cNvSpPr/>
          <p:nvPr/>
        </p:nvSpPr>
        <p:spPr>
          <a:xfrm>
            <a:off x="249925" y="2351200"/>
            <a:ext cx="275100" cy="327600"/>
          </a:xfrm>
          <a:prstGeom prst="rect">
            <a:avLst/>
          </a:prstGeom>
          <a:solidFill>
            <a:srgbClr val="1155CC">
              <a:alpha val="236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76" name="Shape 376"/>
          <p:cNvCxnSpPr/>
          <p:nvPr/>
        </p:nvCxnSpPr>
        <p:spPr>
          <a:xfrm>
            <a:off x="2771487" y="1126703"/>
            <a:ext cx="0" cy="3757800"/>
          </a:xfrm>
          <a:prstGeom prst="straightConnector1">
            <a:avLst/>
          </a:prstGeom>
          <a:noFill/>
          <a:ln cap="flat" cmpd="sng" w="19050">
            <a:solidFill>
              <a:srgbClr val="000000"/>
            </a:solidFill>
            <a:prstDash val="solid"/>
            <a:round/>
            <a:headEnd len="med" w="med" type="none"/>
            <a:tailEnd len="med" w="med" type="none"/>
          </a:ln>
        </p:spPr>
      </p:cxnSp>
      <p:pic>
        <p:nvPicPr>
          <p:cNvPr id="377" name="Shape 377"/>
          <p:cNvPicPr preferRelativeResize="0"/>
          <p:nvPr/>
        </p:nvPicPr>
        <p:blipFill>
          <a:blip r:embed="rId4">
            <a:alphaModFix/>
          </a:blip>
          <a:stretch>
            <a:fillRect/>
          </a:stretch>
        </p:blipFill>
        <p:spPr>
          <a:xfrm>
            <a:off x="133913" y="2778950"/>
            <a:ext cx="2372525" cy="679077"/>
          </a:xfrm>
          <a:prstGeom prst="rect">
            <a:avLst/>
          </a:prstGeom>
          <a:noFill/>
          <a:ln>
            <a:noFill/>
          </a:ln>
        </p:spPr>
      </p:pic>
      <p:pic>
        <p:nvPicPr>
          <p:cNvPr id="378" name="Shape 378"/>
          <p:cNvPicPr preferRelativeResize="0"/>
          <p:nvPr/>
        </p:nvPicPr>
        <p:blipFill>
          <a:blip r:embed="rId5">
            <a:alphaModFix/>
          </a:blip>
          <a:stretch>
            <a:fillRect/>
          </a:stretch>
        </p:blipFill>
        <p:spPr>
          <a:xfrm>
            <a:off x="121428" y="3758072"/>
            <a:ext cx="2569150" cy="1095047"/>
          </a:xfrm>
          <a:prstGeom prst="rect">
            <a:avLst/>
          </a:prstGeom>
          <a:noFill/>
          <a:ln>
            <a:noFill/>
          </a:ln>
        </p:spPr>
      </p:pic>
      <p:sp>
        <p:nvSpPr>
          <p:cNvPr id="379" name="Shape 379"/>
          <p:cNvSpPr txBox="1"/>
          <p:nvPr/>
        </p:nvSpPr>
        <p:spPr>
          <a:xfrm>
            <a:off x="442675" y="3458025"/>
            <a:ext cx="1510500" cy="2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Y de filas</a:t>
            </a:r>
            <a:endParaRPr sz="1200"/>
          </a:p>
        </p:txBody>
      </p:sp>
      <p:sp>
        <p:nvSpPr>
          <p:cNvPr id="380" name="Shape 380"/>
          <p:cNvSpPr/>
          <p:nvPr/>
        </p:nvSpPr>
        <p:spPr>
          <a:xfrm>
            <a:off x="1747800" y="4185325"/>
            <a:ext cx="686700" cy="494400"/>
          </a:xfrm>
          <a:prstGeom prst="rect">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s"/>
              <a:t>Paste</a:t>
            </a:r>
            <a:endParaRPr/>
          </a:p>
        </p:txBody>
      </p:sp>
      <p:sp>
        <p:nvSpPr>
          <p:cNvPr id="381" name="Shape 381"/>
          <p:cNvSpPr/>
          <p:nvPr/>
        </p:nvSpPr>
        <p:spPr>
          <a:xfrm>
            <a:off x="124850" y="4122925"/>
            <a:ext cx="400200" cy="761700"/>
          </a:xfrm>
          <a:prstGeom prst="rect">
            <a:avLst/>
          </a:prstGeom>
          <a:solidFill>
            <a:srgbClr val="26A7CC">
              <a:alpha val="213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2" name="Shape 382"/>
          <p:cNvSpPr txBox="1"/>
          <p:nvPr/>
        </p:nvSpPr>
        <p:spPr>
          <a:xfrm>
            <a:off x="2902075" y="900150"/>
            <a:ext cx="5930100" cy="494400"/>
          </a:xfrm>
          <a:prstGeom prst="rect">
            <a:avLst/>
          </a:prstGeom>
          <a:noFill/>
          <a:ln>
            <a:noFill/>
          </a:ln>
        </p:spPr>
        <p:txBody>
          <a:bodyPr anchorCtr="0" anchor="t" bIns="91425" lIns="91425" spcFirstLastPara="1" rIns="91425" wrap="square" tIns="91425">
            <a:noAutofit/>
          </a:bodyPr>
          <a:lstStyle/>
          <a:p>
            <a:pPr indent="-304800" lvl="0" marL="457200" rtl="0" algn="just">
              <a:spcBef>
                <a:spcPts val="0"/>
              </a:spcBef>
              <a:spcAft>
                <a:spcPts val="0"/>
              </a:spcAft>
              <a:buSzPts val="1200"/>
              <a:buChar char="❏"/>
            </a:pPr>
            <a:r>
              <a:rPr lang="es" sz="1200"/>
              <a:t>Cambiar nombres columnas y de filas simultáneamente con </a:t>
            </a:r>
            <a:r>
              <a:rPr b="1" lang="es" sz="1200"/>
              <a:t>dimnames(datos)=list(...Filas…,...Columnas…) </a:t>
            </a:r>
            <a:r>
              <a:rPr lang="es" sz="1200"/>
              <a:t>(son vectores)</a:t>
            </a:r>
            <a:endParaRPr sz="1200"/>
          </a:p>
          <a:p>
            <a:pPr indent="-304800" lvl="0" marL="457200" rtl="0" algn="just">
              <a:spcBef>
                <a:spcPts val="0"/>
              </a:spcBef>
              <a:spcAft>
                <a:spcPts val="0"/>
              </a:spcAft>
              <a:buSzPts val="1200"/>
              <a:buChar char="❏"/>
            </a:pPr>
            <a:r>
              <a:rPr b="1" lang="es" sz="1200"/>
              <a:t>dim(datos)[1,2] = “Joven” → </a:t>
            </a:r>
            <a:r>
              <a:rPr lang="es" sz="1200"/>
              <a:t>cambia dato fila 1 columna 2. Puede que al hacerlo, todos los datos cambien de tipo (si es distinto a caracter)</a:t>
            </a:r>
            <a:endParaRPr sz="1200"/>
          </a:p>
          <a:p>
            <a:pPr indent="-304800" lvl="0" marL="457200" rtl="0" algn="just">
              <a:spcBef>
                <a:spcPts val="0"/>
              </a:spcBef>
              <a:spcAft>
                <a:spcPts val="0"/>
              </a:spcAft>
              <a:buSzPts val="1200"/>
              <a:buChar char="❏"/>
            </a:pPr>
            <a:r>
              <a:rPr lang="es" sz="1200"/>
              <a:t>Si volvemos a hacer </a:t>
            </a:r>
            <a:r>
              <a:rPr b="1" lang="es" sz="1200">
                <a:solidFill>
                  <a:schemeClr val="dk1"/>
                </a:solidFill>
              </a:rPr>
              <a:t>dim(datos)[1,2] = 17 </a:t>
            </a:r>
            <a:r>
              <a:rPr lang="es" sz="1200">
                <a:solidFill>
                  <a:schemeClr val="dk1"/>
                </a:solidFill>
              </a:rPr>
              <a:t>(metemos un número) no se cambia automáticamente a tipo numérico; hay que hacer lo siguiente: </a:t>
            </a:r>
            <a:r>
              <a:rPr b="1" lang="es" sz="1200">
                <a:solidFill>
                  <a:schemeClr val="dk1"/>
                </a:solidFill>
              </a:rPr>
              <a:t>datos$Edad=as.numeric(datos$Edad)</a:t>
            </a:r>
            <a:endParaRPr b="1" sz="1200">
              <a:solidFill>
                <a:schemeClr val="dk1"/>
              </a:solidFill>
            </a:endParaRPr>
          </a:p>
          <a:p>
            <a:pPr indent="-304800" lvl="0" marL="457200" rtl="0" algn="just">
              <a:spcBef>
                <a:spcPts val="0"/>
              </a:spcBef>
              <a:spcAft>
                <a:spcPts val="0"/>
              </a:spcAft>
              <a:buClr>
                <a:schemeClr val="dk1"/>
              </a:buClr>
              <a:buSzPts val="1200"/>
              <a:buChar char="❏"/>
            </a:pPr>
            <a:r>
              <a:rPr lang="es" sz="1200">
                <a:solidFill>
                  <a:schemeClr val="dk1"/>
                </a:solidFill>
              </a:rPr>
              <a:t>Podemos convertir un factor en vector de palabras con </a:t>
            </a:r>
            <a:r>
              <a:rPr b="1" lang="es" sz="1200">
                <a:solidFill>
                  <a:schemeClr val="dk1"/>
                </a:solidFill>
              </a:rPr>
              <a:t>as.character</a:t>
            </a:r>
            <a:r>
              <a:rPr lang="es" sz="1200">
                <a:solidFill>
                  <a:schemeClr val="dk1"/>
                </a:solidFill>
              </a:rPr>
              <a:t>.</a:t>
            </a:r>
            <a:endParaRPr sz="1200">
              <a:solidFill>
                <a:schemeClr val="dk1"/>
              </a:solidFill>
            </a:endParaRPr>
          </a:p>
          <a:p>
            <a:pPr indent="-304800" lvl="0" marL="457200" rtl="0" algn="just">
              <a:spcBef>
                <a:spcPts val="0"/>
              </a:spcBef>
              <a:spcAft>
                <a:spcPts val="0"/>
              </a:spcAft>
              <a:buClr>
                <a:schemeClr val="dk1"/>
              </a:buClr>
              <a:buSzPts val="1200"/>
              <a:buChar char="❏"/>
            </a:pPr>
            <a:r>
              <a:rPr lang="es" sz="1200">
                <a:solidFill>
                  <a:schemeClr val="dk1"/>
                </a:solidFill>
              </a:rPr>
              <a:t>Ordenar algún dato con </a:t>
            </a:r>
            <a:r>
              <a:rPr b="1" lang="es" sz="1200">
                <a:solidFill>
                  <a:schemeClr val="dk1"/>
                </a:solidFill>
              </a:rPr>
              <a:t>ordered</a:t>
            </a:r>
            <a:endParaRPr b="1" sz="1200">
              <a:solidFill>
                <a:schemeClr val="dk1"/>
              </a:solidFill>
            </a:endParaRPr>
          </a:p>
          <a:p>
            <a:pPr indent="-304800" lvl="1" marL="914400" rtl="0" algn="just">
              <a:spcBef>
                <a:spcPts val="0"/>
              </a:spcBef>
              <a:spcAft>
                <a:spcPts val="0"/>
              </a:spcAft>
              <a:buClr>
                <a:schemeClr val="dk1"/>
              </a:buClr>
              <a:buSzPts val="1200"/>
              <a:buChar char="❏"/>
            </a:pPr>
            <a:r>
              <a:rPr lang="es" sz="1200">
                <a:solidFill>
                  <a:schemeClr val="dk1"/>
                </a:solidFill>
              </a:rPr>
              <a:t>datos$Hermanos = </a:t>
            </a:r>
            <a:r>
              <a:rPr b="1" lang="es" sz="1200">
                <a:solidFill>
                  <a:schemeClr val="dk1"/>
                </a:solidFill>
              </a:rPr>
              <a:t>ordered(datos$Hermanos, levels=c(0,1,2))</a:t>
            </a:r>
            <a:endParaRPr b="1" sz="1200">
              <a:solidFill>
                <a:schemeClr val="dk1"/>
              </a:solidFill>
            </a:endParaRPr>
          </a:p>
          <a:p>
            <a:pPr indent="-304800" lvl="0" marL="457200" rtl="0" algn="just">
              <a:spcBef>
                <a:spcPts val="0"/>
              </a:spcBef>
              <a:spcAft>
                <a:spcPts val="0"/>
              </a:spcAft>
              <a:buClr>
                <a:schemeClr val="dk1"/>
              </a:buClr>
              <a:buSzPts val="1200"/>
              <a:buChar char="❏"/>
            </a:pPr>
            <a:r>
              <a:rPr lang="es" sz="1200">
                <a:solidFill>
                  <a:schemeClr val="dk1"/>
                </a:solidFill>
              </a:rPr>
              <a:t>Cambiar el valor de toda una variable: </a:t>
            </a:r>
            <a:r>
              <a:rPr b="1" lang="es" sz="1200">
                <a:solidFill>
                  <a:schemeClr val="dk1"/>
                </a:solidFill>
              </a:rPr>
              <a:t>datos$Edad=”Joven”</a:t>
            </a:r>
            <a:endParaRPr b="1" sz="1200">
              <a:solidFill>
                <a:schemeClr val="dk1"/>
              </a:solidFill>
            </a:endParaRPr>
          </a:p>
        </p:txBody>
      </p:sp>
      <p:pic>
        <p:nvPicPr>
          <p:cNvPr id="383" name="Shape 383"/>
          <p:cNvPicPr preferRelativeResize="0"/>
          <p:nvPr/>
        </p:nvPicPr>
        <p:blipFill>
          <a:blip r:embed="rId6">
            <a:alphaModFix/>
          </a:blip>
          <a:stretch>
            <a:fillRect/>
          </a:stretch>
        </p:blipFill>
        <p:spPr>
          <a:xfrm>
            <a:off x="3108450" y="3549825"/>
            <a:ext cx="2117927" cy="1242750"/>
          </a:xfrm>
          <a:prstGeom prst="rect">
            <a:avLst/>
          </a:prstGeom>
          <a:noFill/>
          <a:ln>
            <a:noFill/>
          </a:ln>
        </p:spPr>
      </p:pic>
      <p:sp>
        <p:nvSpPr>
          <p:cNvPr id="384" name="Shape 384"/>
          <p:cNvSpPr txBox="1"/>
          <p:nvPr/>
        </p:nvSpPr>
        <p:spPr>
          <a:xfrm>
            <a:off x="3412163" y="3191325"/>
            <a:ext cx="1510500" cy="2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Añadir filas</a:t>
            </a:r>
            <a:endParaRPr sz="1200"/>
          </a:p>
        </p:txBody>
      </p:sp>
      <p:cxnSp>
        <p:nvCxnSpPr>
          <p:cNvPr id="385" name="Shape 385"/>
          <p:cNvCxnSpPr/>
          <p:nvPr/>
        </p:nvCxnSpPr>
        <p:spPr>
          <a:xfrm>
            <a:off x="5318275" y="3191325"/>
            <a:ext cx="12600" cy="1647900"/>
          </a:xfrm>
          <a:prstGeom prst="straightConnector1">
            <a:avLst/>
          </a:prstGeom>
          <a:noFill/>
          <a:ln cap="flat" cmpd="sng" w="19050">
            <a:solidFill>
              <a:srgbClr val="000000"/>
            </a:solidFill>
            <a:prstDash val="solid"/>
            <a:round/>
            <a:headEnd len="med" w="med" type="none"/>
            <a:tailEnd len="med" w="med" type="none"/>
          </a:ln>
        </p:spPr>
      </p:cxnSp>
      <p:sp>
        <p:nvSpPr>
          <p:cNvPr id="386" name="Shape 386"/>
          <p:cNvSpPr txBox="1"/>
          <p:nvPr/>
        </p:nvSpPr>
        <p:spPr>
          <a:xfrm>
            <a:off x="5422775" y="3386350"/>
            <a:ext cx="3409500" cy="1498200"/>
          </a:xfrm>
          <a:prstGeom prst="rect">
            <a:avLst/>
          </a:prstGeom>
          <a:noFill/>
          <a:ln>
            <a:noFill/>
          </a:ln>
        </p:spPr>
        <p:txBody>
          <a:bodyPr anchorCtr="0" anchor="t" bIns="91425" lIns="91425" spcFirstLastPara="1" rIns="91425" wrap="square" tIns="91425">
            <a:noAutofit/>
          </a:bodyPr>
          <a:lstStyle/>
          <a:p>
            <a:pPr indent="-304800" lvl="0" marL="457200" rtl="0">
              <a:spcBef>
                <a:spcPts val="0"/>
              </a:spcBef>
              <a:spcAft>
                <a:spcPts val="0"/>
              </a:spcAft>
              <a:buClr>
                <a:schemeClr val="dk1"/>
              </a:buClr>
              <a:buSzPts val="1200"/>
              <a:buChar char="❏"/>
            </a:pPr>
            <a:r>
              <a:rPr lang="es" sz="1200">
                <a:solidFill>
                  <a:schemeClr val="dk1"/>
                </a:solidFill>
              </a:rPr>
              <a:t>Nueva columna:</a:t>
            </a:r>
            <a:r>
              <a:rPr b="1" lang="es" sz="1200">
                <a:solidFill>
                  <a:schemeClr val="dk1"/>
                </a:solidFill>
              </a:rPr>
              <a:t> datos$Nueva=datos$Hermanos*3</a:t>
            </a:r>
            <a:endParaRPr b="1" sz="1200">
              <a:solidFill>
                <a:schemeClr val="dk1"/>
              </a:solidFill>
            </a:endParaRPr>
          </a:p>
          <a:p>
            <a:pPr indent="-304800" lvl="0" marL="457200" rtl="0">
              <a:spcBef>
                <a:spcPts val="0"/>
              </a:spcBef>
              <a:spcAft>
                <a:spcPts val="0"/>
              </a:spcAft>
              <a:buClr>
                <a:schemeClr val="dk1"/>
              </a:buClr>
              <a:buSzPts val="1200"/>
              <a:buChar char="❏"/>
            </a:pPr>
            <a:r>
              <a:rPr b="1" lang="es" sz="1200">
                <a:solidFill>
                  <a:schemeClr val="dk1"/>
                </a:solidFill>
              </a:rPr>
              <a:t>datos=cbind(datos, Grado=rep(“Bilogía”,9)) </a:t>
            </a:r>
            <a:r>
              <a:rPr lang="es" sz="1200">
                <a:solidFill>
                  <a:schemeClr val="dk1"/>
                </a:solidFill>
              </a:rPr>
              <a:t>añadiendo un vector de la misma longitud de los datos</a:t>
            </a:r>
            <a:endParaRPr sz="1200">
              <a:solidFill>
                <a:schemeClr val="dk1"/>
              </a:solidFill>
            </a:endParaRPr>
          </a:p>
        </p:txBody>
      </p:sp>
      <p:sp>
        <p:nvSpPr>
          <p:cNvPr id="387" name="Shape 387"/>
          <p:cNvSpPr txBox="1"/>
          <p:nvPr/>
        </p:nvSpPr>
        <p:spPr>
          <a:xfrm>
            <a:off x="6372263" y="3119650"/>
            <a:ext cx="1510500" cy="2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Añadir columnas</a:t>
            </a:r>
            <a:endParaRPr sz="1200"/>
          </a:p>
        </p:txBody>
      </p:sp>
      <p:sp>
        <p:nvSpPr>
          <p:cNvPr id="388" name="Shape 388"/>
          <p:cNvSpPr/>
          <p:nvPr/>
        </p:nvSpPr>
        <p:spPr>
          <a:xfrm>
            <a:off x="3071109" y="4572357"/>
            <a:ext cx="1036200" cy="266700"/>
          </a:xfrm>
          <a:prstGeom prst="rect">
            <a:avLst/>
          </a:prstGeom>
          <a:solidFill>
            <a:srgbClr val="26A7CC">
              <a:alpha val="213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Shape 393"/>
          <p:cNvSpPr txBox="1"/>
          <p:nvPr>
            <p:ph type="title"/>
          </p:nvPr>
        </p:nvSpPr>
        <p:spPr>
          <a:xfrm>
            <a:off x="311700" y="203575"/>
            <a:ext cx="8520600" cy="639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Data Frames: </a:t>
            </a:r>
            <a:r>
              <a:rPr lang="es" sz="2400"/>
              <a:t>sub- data frames y funciones</a:t>
            </a:r>
            <a:endParaRPr sz="2400"/>
          </a:p>
        </p:txBody>
      </p:sp>
      <p:sp>
        <p:nvSpPr>
          <p:cNvPr id="394" name="Shape 394"/>
          <p:cNvSpPr txBox="1"/>
          <p:nvPr/>
        </p:nvSpPr>
        <p:spPr>
          <a:xfrm>
            <a:off x="190075" y="630450"/>
            <a:ext cx="8239500" cy="2659200"/>
          </a:xfrm>
          <a:prstGeom prst="rect">
            <a:avLst/>
          </a:prstGeom>
          <a:noFill/>
          <a:ln>
            <a:noFill/>
          </a:ln>
        </p:spPr>
        <p:txBody>
          <a:bodyPr anchorCtr="0" anchor="t" bIns="91425" lIns="91425" spcFirstLastPara="1" rIns="91425" wrap="square" tIns="91425">
            <a:noAutofit/>
          </a:bodyPr>
          <a:lstStyle/>
          <a:p>
            <a:pPr indent="-304800" lvl="0" marL="457200" rtl="0" algn="just">
              <a:spcBef>
                <a:spcPts val="0"/>
              </a:spcBef>
              <a:spcAft>
                <a:spcPts val="0"/>
              </a:spcAft>
              <a:buClr>
                <a:schemeClr val="dk1"/>
              </a:buClr>
              <a:buSzPts val="1200"/>
              <a:buChar char="❏"/>
            </a:pPr>
            <a:r>
              <a:rPr lang="es" sz="1200"/>
              <a:t>Ejemplos:</a:t>
            </a:r>
            <a:r>
              <a:rPr b="1" lang="es" sz="1200"/>
              <a:t> datos.18=datos[datos$Edad&lt;19,]</a:t>
            </a:r>
            <a:r>
              <a:rPr lang="es" sz="1200"/>
              <a:t> // </a:t>
            </a:r>
            <a:r>
              <a:rPr b="1" lang="es" sz="1200">
                <a:solidFill>
                  <a:schemeClr val="dk1"/>
                </a:solidFill>
              </a:rPr>
              <a:t>datos[datos$Edad&lt;19 &amp; datos$Hermanos==1,]</a:t>
            </a:r>
            <a:endParaRPr b="1" sz="1200">
              <a:solidFill>
                <a:schemeClr val="dk1"/>
              </a:solidFill>
            </a:endParaRPr>
          </a:p>
          <a:p>
            <a:pPr indent="-304800" lvl="0" marL="457200" rtl="0" algn="just">
              <a:spcBef>
                <a:spcPts val="0"/>
              </a:spcBef>
              <a:spcAft>
                <a:spcPts val="0"/>
              </a:spcAft>
              <a:buClr>
                <a:schemeClr val="dk1"/>
              </a:buClr>
              <a:buSzPts val="1200"/>
              <a:buChar char="❏"/>
            </a:pPr>
            <a:r>
              <a:rPr lang="es" sz="1200">
                <a:solidFill>
                  <a:schemeClr val="dk1"/>
                </a:solidFill>
              </a:rPr>
              <a:t>Puede pasar que al hacer una extracción, los datos que sean factores , NO TENGAN TODOS LOS NIVELES. Si lo deseamos podemos eliminar los niveles sobrantes con </a:t>
            </a:r>
            <a:r>
              <a:rPr b="1" i="1" lang="es" sz="1200">
                <a:solidFill>
                  <a:schemeClr val="dk1"/>
                </a:solidFill>
              </a:rPr>
              <a:t>droplevels</a:t>
            </a:r>
            <a:r>
              <a:rPr lang="es" sz="1200">
                <a:solidFill>
                  <a:schemeClr val="dk1"/>
                </a:solidFill>
              </a:rPr>
              <a:t>. </a:t>
            </a:r>
            <a:r>
              <a:rPr b="1" i="1" lang="es" sz="1200">
                <a:solidFill>
                  <a:schemeClr val="dk1"/>
                </a:solidFill>
              </a:rPr>
              <a:t>datos.18=droplevels(datos.8)</a:t>
            </a:r>
            <a:endParaRPr b="1" i="1" sz="1200">
              <a:solidFill>
                <a:schemeClr val="dk1"/>
              </a:solidFill>
            </a:endParaRPr>
          </a:p>
          <a:p>
            <a:pPr indent="-304800" lvl="0" marL="457200" rtl="0" algn="just">
              <a:spcBef>
                <a:spcPts val="0"/>
              </a:spcBef>
              <a:spcAft>
                <a:spcPts val="0"/>
              </a:spcAft>
              <a:buClr>
                <a:schemeClr val="dk1"/>
              </a:buClr>
              <a:buSzPts val="1200"/>
              <a:buChar char="❏"/>
            </a:pPr>
            <a:r>
              <a:rPr lang="es" sz="1200">
                <a:solidFill>
                  <a:schemeClr val="dk1"/>
                </a:solidFill>
              </a:rPr>
              <a:t>Selección por columnas, equivalentes: </a:t>
            </a:r>
            <a:r>
              <a:rPr b="1" lang="es" sz="1200">
                <a:solidFill>
                  <a:schemeClr val="dk1"/>
                </a:solidFill>
              </a:rPr>
              <a:t>datos[,c(1,2)] → datos[c(1,2)] → datos[-3] (quitar la tercera) → datos[c(“Sexo”,”Edad”)</a:t>
            </a:r>
            <a:endParaRPr b="1" sz="1200">
              <a:solidFill>
                <a:schemeClr val="dk1"/>
              </a:solidFill>
            </a:endParaRPr>
          </a:p>
          <a:p>
            <a:pPr indent="-304800" lvl="0" marL="457200" rtl="0" algn="just">
              <a:spcBef>
                <a:spcPts val="0"/>
              </a:spcBef>
              <a:spcAft>
                <a:spcPts val="0"/>
              </a:spcAft>
              <a:buClr>
                <a:schemeClr val="dk1"/>
              </a:buClr>
              <a:buSzPts val="1200"/>
              <a:buChar char="❏"/>
            </a:pPr>
            <a:r>
              <a:rPr lang="es" sz="1200">
                <a:solidFill>
                  <a:schemeClr val="dk1"/>
                </a:solidFill>
              </a:rPr>
              <a:t>Reordenando datos si reordeno columnas: datos=datos[c(“Edad”,”Hermanos”,”Sexo”)]</a:t>
            </a:r>
            <a:endParaRPr sz="1200">
              <a:solidFill>
                <a:schemeClr val="dk1"/>
              </a:solidFill>
            </a:endParaRPr>
          </a:p>
          <a:p>
            <a:pPr indent="-304800" lvl="0" marL="457200" rtl="0" algn="just">
              <a:spcBef>
                <a:spcPts val="0"/>
              </a:spcBef>
              <a:spcAft>
                <a:spcPts val="0"/>
              </a:spcAft>
              <a:buClr>
                <a:schemeClr val="dk1"/>
              </a:buClr>
              <a:buSzPts val="1200"/>
              <a:buChar char="❏"/>
            </a:pPr>
            <a:r>
              <a:rPr lang="es" sz="1200">
                <a:solidFill>
                  <a:schemeClr val="dk1"/>
                </a:solidFill>
              </a:rPr>
              <a:t>Si instalamos el paquete </a:t>
            </a:r>
            <a:r>
              <a:rPr b="1" i="1" lang="es" sz="1200">
                <a:solidFill>
                  <a:schemeClr val="dk1"/>
                </a:solidFill>
              </a:rPr>
              <a:t>dplyr</a:t>
            </a:r>
            <a:r>
              <a:rPr lang="es" sz="1200">
                <a:solidFill>
                  <a:schemeClr val="dk1"/>
                </a:solidFill>
              </a:rPr>
              <a:t>, con la función </a:t>
            </a:r>
            <a:r>
              <a:rPr b="1" i="1" lang="es" sz="1200">
                <a:solidFill>
                  <a:schemeClr val="dk1"/>
                </a:solidFill>
              </a:rPr>
              <a:t>select</a:t>
            </a:r>
            <a:r>
              <a:rPr lang="es" sz="1200">
                <a:solidFill>
                  <a:schemeClr val="dk1"/>
                </a:solidFill>
              </a:rPr>
              <a:t>, obtenemos:</a:t>
            </a:r>
            <a:endParaRPr sz="1200">
              <a:solidFill>
                <a:schemeClr val="dk1"/>
              </a:solidFill>
            </a:endParaRPr>
          </a:p>
          <a:p>
            <a:pPr indent="-304800" lvl="1" marL="914400" rtl="0" algn="just">
              <a:spcBef>
                <a:spcPts val="0"/>
              </a:spcBef>
              <a:spcAft>
                <a:spcPts val="0"/>
              </a:spcAft>
              <a:buClr>
                <a:schemeClr val="dk1"/>
              </a:buClr>
              <a:buSzPts val="1200"/>
              <a:buChar char="❏"/>
            </a:pPr>
            <a:r>
              <a:rPr b="1" lang="es" sz="1200">
                <a:solidFill>
                  <a:schemeClr val="dk1"/>
                </a:solidFill>
              </a:rPr>
              <a:t>select(datos,starts_with(“x”))</a:t>
            </a:r>
            <a:r>
              <a:rPr lang="es" sz="1200">
                <a:solidFill>
                  <a:schemeClr val="dk1"/>
                </a:solidFill>
              </a:rPr>
              <a:t> → variables (columnas) que empiecen por “x”</a:t>
            </a:r>
            <a:endParaRPr sz="1200">
              <a:solidFill>
                <a:schemeClr val="dk1"/>
              </a:solidFill>
            </a:endParaRPr>
          </a:p>
          <a:p>
            <a:pPr indent="-304800" lvl="1" marL="914400" rtl="0" algn="just">
              <a:spcBef>
                <a:spcPts val="0"/>
              </a:spcBef>
              <a:spcAft>
                <a:spcPts val="0"/>
              </a:spcAft>
              <a:buClr>
                <a:schemeClr val="dk1"/>
              </a:buClr>
              <a:buSzPts val="1200"/>
              <a:buChar char="❏"/>
            </a:pPr>
            <a:r>
              <a:rPr lang="es" sz="1200">
                <a:solidFill>
                  <a:schemeClr val="dk1"/>
                </a:solidFill>
              </a:rPr>
              <a:t>o bien con </a:t>
            </a:r>
            <a:r>
              <a:rPr b="1" lang="es" sz="1200">
                <a:solidFill>
                  <a:schemeClr val="dk1"/>
                </a:solidFill>
              </a:rPr>
              <a:t>ends_with(“x”)</a:t>
            </a:r>
            <a:r>
              <a:rPr lang="es" sz="1200">
                <a:solidFill>
                  <a:schemeClr val="dk1"/>
                </a:solidFill>
              </a:rPr>
              <a:t> o </a:t>
            </a:r>
            <a:r>
              <a:rPr b="1" lang="es" sz="1200">
                <a:solidFill>
                  <a:schemeClr val="dk1"/>
                </a:solidFill>
              </a:rPr>
              <a:t>contains(“x”)</a:t>
            </a:r>
            <a:endParaRPr b="1" sz="1200">
              <a:solidFill>
                <a:schemeClr val="dk1"/>
              </a:solidFill>
            </a:endParaRPr>
          </a:p>
          <a:p>
            <a:pPr indent="-304800" lvl="0" marL="457200" rtl="0" algn="just">
              <a:spcBef>
                <a:spcPts val="0"/>
              </a:spcBef>
              <a:spcAft>
                <a:spcPts val="0"/>
              </a:spcAft>
              <a:buClr>
                <a:schemeClr val="dk1"/>
              </a:buClr>
              <a:buSzPts val="1200"/>
              <a:buChar char="❏"/>
            </a:pPr>
            <a:r>
              <a:rPr lang="es" sz="1200">
                <a:solidFill>
                  <a:schemeClr val="dk1"/>
                </a:solidFill>
              </a:rPr>
              <a:t>O bien </a:t>
            </a:r>
            <a:r>
              <a:rPr b="1" lang="es" sz="1200">
                <a:solidFill>
                  <a:schemeClr val="dk1"/>
                </a:solidFill>
              </a:rPr>
              <a:t>sub1=subset(datos, condición, columnas):</a:t>
            </a:r>
            <a:r>
              <a:rPr lang="es" sz="1200">
                <a:solidFill>
                  <a:schemeClr val="dk1"/>
                </a:solidFill>
              </a:rPr>
              <a:t> subset(iris,Species=”virginica”,1:4)</a:t>
            </a:r>
            <a:endParaRPr sz="1200">
              <a:solidFill>
                <a:schemeClr val="dk1"/>
              </a:solidFill>
            </a:endParaRPr>
          </a:p>
          <a:p>
            <a:pPr indent="-304800" lvl="1" marL="914400" rtl="0" algn="just">
              <a:spcBef>
                <a:spcPts val="0"/>
              </a:spcBef>
              <a:spcAft>
                <a:spcPts val="0"/>
              </a:spcAft>
              <a:buClr>
                <a:schemeClr val="dk1"/>
              </a:buClr>
              <a:buSzPts val="1200"/>
              <a:buChar char="❏"/>
            </a:pPr>
            <a:r>
              <a:rPr lang="es" sz="1200">
                <a:solidFill>
                  <a:schemeClr val="dk1"/>
                </a:solidFill>
              </a:rPr>
              <a:t>Los identificadores de filas se heredan; quizás haya que cambiarlos con rownames</a:t>
            </a:r>
            <a:endParaRPr sz="1200">
              <a:solidFill>
                <a:schemeClr val="dk1"/>
              </a:solidFill>
            </a:endParaRPr>
          </a:p>
          <a:p>
            <a:pPr indent="-304800" lvl="1" marL="914400" rtl="0" algn="just">
              <a:spcBef>
                <a:spcPts val="0"/>
              </a:spcBef>
              <a:spcAft>
                <a:spcPts val="0"/>
              </a:spcAft>
              <a:buClr>
                <a:schemeClr val="dk1"/>
              </a:buClr>
              <a:buSzPts val="1200"/>
              <a:buChar char="❏"/>
            </a:pPr>
            <a:r>
              <a:rPr lang="es" sz="1200">
                <a:solidFill>
                  <a:schemeClr val="dk1"/>
                </a:solidFill>
              </a:rPr>
              <a:t>rownames(sub1)=1:length(rownames(sub1))</a:t>
            </a:r>
            <a:endParaRPr sz="1200">
              <a:solidFill>
                <a:schemeClr val="dk1"/>
              </a:solidFill>
            </a:endParaRPr>
          </a:p>
          <a:p>
            <a:pPr indent="-304800" lvl="0" marL="457200" rtl="0" algn="just">
              <a:spcBef>
                <a:spcPts val="0"/>
              </a:spcBef>
              <a:spcAft>
                <a:spcPts val="0"/>
              </a:spcAft>
              <a:buClr>
                <a:schemeClr val="dk1"/>
              </a:buClr>
              <a:buSzPts val="1200"/>
              <a:buChar char="❏"/>
            </a:pPr>
            <a:r>
              <a:rPr b="1" lang="es" sz="1200">
                <a:solidFill>
                  <a:schemeClr val="dk1"/>
                </a:solidFill>
              </a:rPr>
              <a:t>attach</a:t>
            </a:r>
            <a:r>
              <a:rPr lang="es" sz="1200">
                <a:solidFill>
                  <a:schemeClr val="dk1"/>
                </a:solidFill>
              </a:rPr>
              <a:t>(iris) → convierte sus columnas en variables globales // lo contrario en </a:t>
            </a:r>
            <a:r>
              <a:rPr b="1" lang="es" sz="1200">
                <a:solidFill>
                  <a:schemeClr val="dk1"/>
                </a:solidFill>
              </a:rPr>
              <a:t>detach</a:t>
            </a:r>
            <a:r>
              <a:rPr lang="es" sz="1200">
                <a:solidFill>
                  <a:schemeClr val="dk1"/>
                </a:solidFill>
              </a:rPr>
              <a:t>.</a:t>
            </a:r>
            <a:endParaRPr sz="1200">
              <a:solidFill>
                <a:schemeClr val="dk1"/>
              </a:solidFill>
            </a:endParaRPr>
          </a:p>
          <a:p>
            <a:pPr indent="0" lvl="0" marL="457200" rtl="0" algn="just">
              <a:spcBef>
                <a:spcPts val="0"/>
              </a:spcBef>
              <a:spcAft>
                <a:spcPts val="0"/>
              </a:spcAft>
              <a:buNone/>
            </a:pPr>
            <a:r>
              <a:t/>
            </a:r>
            <a:endParaRPr sz="1200">
              <a:solidFill>
                <a:schemeClr val="dk1"/>
              </a:solidFill>
            </a:endParaRPr>
          </a:p>
        </p:txBody>
      </p:sp>
      <p:pic>
        <p:nvPicPr>
          <p:cNvPr id="395" name="Shape 395"/>
          <p:cNvPicPr preferRelativeResize="0"/>
          <p:nvPr/>
        </p:nvPicPr>
        <p:blipFill>
          <a:blip r:embed="rId3">
            <a:alphaModFix/>
          </a:blip>
          <a:stretch>
            <a:fillRect/>
          </a:stretch>
        </p:blipFill>
        <p:spPr>
          <a:xfrm>
            <a:off x="7181575" y="1727362"/>
            <a:ext cx="1900425" cy="952225"/>
          </a:xfrm>
          <a:prstGeom prst="rect">
            <a:avLst/>
          </a:prstGeom>
          <a:noFill/>
          <a:ln>
            <a:noFill/>
          </a:ln>
        </p:spPr>
      </p:pic>
      <p:cxnSp>
        <p:nvCxnSpPr>
          <p:cNvPr id="396" name="Shape 396"/>
          <p:cNvCxnSpPr>
            <a:endCxn id="395" idx="1"/>
          </p:cNvCxnSpPr>
          <p:nvPr/>
        </p:nvCxnSpPr>
        <p:spPr>
          <a:xfrm>
            <a:off x="6619675" y="2203475"/>
            <a:ext cx="561900" cy="0"/>
          </a:xfrm>
          <a:prstGeom prst="straightConnector1">
            <a:avLst/>
          </a:prstGeom>
          <a:noFill/>
          <a:ln cap="flat" cmpd="sng" w="9525">
            <a:solidFill>
              <a:srgbClr val="000000"/>
            </a:solidFill>
            <a:prstDash val="solid"/>
            <a:round/>
            <a:headEnd len="med" w="med" type="none"/>
            <a:tailEnd len="med" w="med" type="triangle"/>
          </a:ln>
        </p:spPr>
      </p:cxnSp>
      <p:sp>
        <p:nvSpPr>
          <p:cNvPr id="397" name="Shape 397"/>
          <p:cNvSpPr txBox="1"/>
          <p:nvPr/>
        </p:nvSpPr>
        <p:spPr>
          <a:xfrm>
            <a:off x="336681" y="3085371"/>
            <a:ext cx="2013600" cy="2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t>Funciones con sapply</a:t>
            </a:r>
            <a:endParaRPr b="1" sz="1200"/>
          </a:p>
        </p:txBody>
      </p:sp>
      <p:pic>
        <p:nvPicPr>
          <p:cNvPr id="398" name="Shape 398"/>
          <p:cNvPicPr preferRelativeResize="0"/>
          <p:nvPr/>
        </p:nvPicPr>
        <p:blipFill>
          <a:blip r:embed="rId4">
            <a:alphaModFix/>
          </a:blip>
          <a:stretch>
            <a:fillRect/>
          </a:stretch>
        </p:blipFill>
        <p:spPr>
          <a:xfrm>
            <a:off x="399113" y="3389525"/>
            <a:ext cx="2097875" cy="1629800"/>
          </a:xfrm>
          <a:prstGeom prst="rect">
            <a:avLst/>
          </a:prstGeom>
          <a:noFill/>
          <a:ln>
            <a:noFill/>
          </a:ln>
        </p:spPr>
      </p:pic>
      <p:cxnSp>
        <p:nvCxnSpPr>
          <p:cNvPr id="399" name="Shape 399"/>
          <p:cNvCxnSpPr/>
          <p:nvPr/>
        </p:nvCxnSpPr>
        <p:spPr>
          <a:xfrm>
            <a:off x="2874500" y="3171625"/>
            <a:ext cx="0" cy="1847700"/>
          </a:xfrm>
          <a:prstGeom prst="straightConnector1">
            <a:avLst/>
          </a:prstGeom>
          <a:noFill/>
          <a:ln cap="flat" cmpd="sng" w="9525">
            <a:solidFill>
              <a:srgbClr val="000000"/>
            </a:solidFill>
            <a:prstDash val="solid"/>
            <a:round/>
            <a:headEnd len="med" w="med" type="none"/>
            <a:tailEnd len="med" w="med" type="none"/>
          </a:ln>
        </p:spPr>
      </p:cxnSp>
      <p:sp>
        <p:nvSpPr>
          <p:cNvPr id="400" name="Shape 400"/>
          <p:cNvSpPr txBox="1"/>
          <p:nvPr/>
        </p:nvSpPr>
        <p:spPr>
          <a:xfrm rot="-5400000">
            <a:off x="1604045" y="3962125"/>
            <a:ext cx="2013600" cy="266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s" sz="1200"/>
              <a:t>Si hace falta, na.rm=TRUE</a:t>
            </a:r>
            <a:endParaRPr sz="1200"/>
          </a:p>
        </p:txBody>
      </p:sp>
      <p:sp>
        <p:nvSpPr>
          <p:cNvPr id="401" name="Shape 401"/>
          <p:cNvSpPr txBox="1"/>
          <p:nvPr/>
        </p:nvSpPr>
        <p:spPr>
          <a:xfrm>
            <a:off x="3101101" y="3022950"/>
            <a:ext cx="5731200" cy="2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t>aggregate → Funciones aplicadas y clasificadas por los niveles de un factor</a:t>
            </a:r>
            <a:endParaRPr b="1" sz="1200"/>
          </a:p>
        </p:txBody>
      </p:sp>
      <p:pic>
        <p:nvPicPr>
          <p:cNvPr id="402" name="Shape 402"/>
          <p:cNvPicPr preferRelativeResize="0"/>
          <p:nvPr/>
        </p:nvPicPr>
        <p:blipFill>
          <a:blip r:embed="rId5">
            <a:alphaModFix/>
          </a:blip>
          <a:stretch>
            <a:fillRect/>
          </a:stretch>
        </p:blipFill>
        <p:spPr>
          <a:xfrm>
            <a:off x="3252000" y="3343513"/>
            <a:ext cx="2231700" cy="711750"/>
          </a:xfrm>
          <a:prstGeom prst="rect">
            <a:avLst/>
          </a:prstGeom>
          <a:noFill/>
          <a:ln>
            <a:noFill/>
          </a:ln>
        </p:spPr>
      </p:pic>
      <p:pic>
        <p:nvPicPr>
          <p:cNvPr id="403" name="Shape 403"/>
          <p:cNvPicPr preferRelativeResize="0"/>
          <p:nvPr/>
        </p:nvPicPr>
        <p:blipFill>
          <a:blip r:embed="rId6">
            <a:alphaModFix/>
          </a:blip>
          <a:stretch>
            <a:fillRect/>
          </a:stretch>
        </p:blipFill>
        <p:spPr>
          <a:xfrm>
            <a:off x="3252000" y="4109125"/>
            <a:ext cx="3513838" cy="869875"/>
          </a:xfrm>
          <a:prstGeom prst="rect">
            <a:avLst/>
          </a:prstGeom>
          <a:noFill/>
          <a:ln>
            <a:noFill/>
          </a:ln>
        </p:spPr>
      </p:pic>
      <p:sp>
        <p:nvSpPr>
          <p:cNvPr id="404" name="Shape 404"/>
          <p:cNvSpPr txBox="1"/>
          <p:nvPr/>
        </p:nvSpPr>
        <p:spPr>
          <a:xfrm>
            <a:off x="7106650" y="3539275"/>
            <a:ext cx="1725600" cy="11985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s"/>
              <a:t>Para separar por más de un factor… </a:t>
            </a:r>
            <a:endParaRPr b="1"/>
          </a:p>
          <a:p>
            <a:pPr indent="0" lvl="0" marL="0" algn="ctr">
              <a:spcBef>
                <a:spcPts val="0"/>
              </a:spcBef>
              <a:spcAft>
                <a:spcPts val="0"/>
              </a:spcAft>
              <a:buNone/>
            </a:pPr>
            <a:r>
              <a:t/>
            </a:r>
            <a:endParaRPr b="1"/>
          </a:p>
          <a:p>
            <a:pPr indent="0" lvl="0" marL="0" algn="ctr">
              <a:spcBef>
                <a:spcPts val="0"/>
              </a:spcBef>
              <a:spcAft>
                <a:spcPts val="0"/>
              </a:spcAft>
              <a:buNone/>
            </a:pPr>
            <a:r>
              <a:rPr b="1" lang="es"/>
              <a:t>~factor1+factor2</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Shape 409"/>
          <p:cNvSpPr txBox="1"/>
          <p:nvPr>
            <p:ph type="title"/>
          </p:nvPr>
        </p:nvSpPr>
        <p:spPr>
          <a:xfrm>
            <a:off x="311700" y="1536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Data Frames: </a:t>
            </a:r>
            <a:r>
              <a:rPr lang="es" sz="2400"/>
              <a:t>paquete dplyr </a:t>
            </a:r>
            <a:r>
              <a:rPr lang="es" sz="1400"/>
              <a:t>(</a:t>
            </a:r>
            <a:r>
              <a:rPr lang="es" sz="1400" u="sng">
                <a:solidFill>
                  <a:schemeClr val="hlink"/>
                </a:solidFill>
                <a:hlinkClick r:id="rId3"/>
              </a:rPr>
              <a:t>https://cran.rstudio.com/web/packages/dplyr/vignettes/introduction.html</a:t>
            </a:r>
            <a:r>
              <a:rPr lang="es" sz="1400"/>
              <a:t>)</a:t>
            </a:r>
            <a:endParaRPr sz="1400"/>
          </a:p>
        </p:txBody>
      </p:sp>
      <p:pic>
        <p:nvPicPr>
          <p:cNvPr id="410" name="Shape 410"/>
          <p:cNvPicPr preferRelativeResize="0"/>
          <p:nvPr/>
        </p:nvPicPr>
        <p:blipFill>
          <a:blip r:embed="rId4">
            <a:alphaModFix/>
          </a:blip>
          <a:stretch>
            <a:fillRect/>
          </a:stretch>
        </p:blipFill>
        <p:spPr>
          <a:xfrm>
            <a:off x="389600" y="1367025"/>
            <a:ext cx="3109224" cy="1178825"/>
          </a:xfrm>
          <a:prstGeom prst="rect">
            <a:avLst/>
          </a:prstGeom>
          <a:noFill/>
          <a:ln>
            <a:noFill/>
          </a:ln>
        </p:spPr>
      </p:pic>
      <p:sp>
        <p:nvSpPr>
          <p:cNvPr id="411" name="Shape 411"/>
          <p:cNvSpPr txBox="1"/>
          <p:nvPr/>
        </p:nvSpPr>
        <p:spPr>
          <a:xfrm>
            <a:off x="1649017" y="984925"/>
            <a:ext cx="590400" cy="2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t>filter</a:t>
            </a:r>
            <a:endParaRPr b="1" sz="1200"/>
          </a:p>
        </p:txBody>
      </p:sp>
      <p:cxnSp>
        <p:nvCxnSpPr>
          <p:cNvPr id="412" name="Shape 412"/>
          <p:cNvCxnSpPr/>
          <p:nvPr/>
        </p:nvCxnSpPr>
        <p:spPr>
          <a:xfrm>
            <a:off x="4490350" y="1551225"/>
            <a:ext cx="0" cy="3034500"/>
          </a:xfrm>
          <a:prstGeom prst="straightConnector1">
            <a:avLst/>
          </a:prstGeom>
          <a:noFill/>
          <a:ln cap="flat" cmpd="sng" w="9525">
            <a:solidFill>
              <a:srgbClr val="000000"/>
            </a:solidFill>
            <a:prstDash val="solid"/>
            <a:round/>
            <a:headEnd len="med" w="med" type="none"/>
            <a:tailEnd len="med" w="med" type="none"/>
          </a:ln>
        </p:spPr>
      </p:cxnSp>
      <p:cxnSp>
        <p:nvCxnSpPr>
          <p:cNvPr id="413" name="Shape 413"/>
          <p:cNvCxnSpPr/>
          <p:nvPr/>
        </p:nvCxnSpPr>
        <p:spPr>
          <a:xfrm>
            <a:off x="394600" y="2721425"/>
            <a:ext cx="7946700" cy="0"/>
          </a:xfrm>
          <a:prstGeom prst="straightConnector1">
            <a:avLst/>
          </a:prstGeom>
          <a:noFill/>
          <a:ln cap="flat" cmpd="sng" w="9525">
            <a:solidFill>
              <a:schemeClr val="dk1"/>
            </a:solidFill>
            <a:prstDash val="solid"/>
            <a:round/>
            <a:headEnd len="med" w="med" type="none"/>
            <a:tailEnd len="med" w="med" type="none"/>
          </a:ln>
        </p:spPr>
      </p:cxnSp>
      <p:sp>
        <p:nvSpPr>
          <p:cNvPr id="414" name="Shape 414"/>
          <p:cNvSpPr txBox="1"/>
          <p:nvPr/>
        </p:nvSpPr>
        <p:spPr>
          <a:xfrm>
            <a:off x="3360975" y="1628625"/>
            <a:ext cx="911700" cy="83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filtrado.</a:t>
            </a:r>
            <a:endParaRPr sz="1200"/>
          </a:p>
          <a:p>
            <a:pPr indent="0" lvl="0" marL="0" algn="ctr">
              <a:spcBef>
                <a:spcPts val="0"/>
              </a:spcBef>
              <a:spcAft>
                <a:spcPts val="0"/>
              </a:spcAft>
              <a:buNone/>
            </a:pPr>
            <a:r>
              <a:rPr lang="es" sz="1200"/>
              <a:t>Usar &amp; y | (and y or)</a:t>
            </a:r>
            <a:endParaRPr sz="1200"/>
          </a:p>
        </p:txBody>
      </p:sp>
      <p:pic>
        <p:nvPicPr>
          <p:cNvPr id="415" name="Shape 415"/>
          <p:cNvPicPr preferRelativeResize="0"/>
          <p:nvPr/>
        </p:nvPicPr>
        <p:blipFill>
          <a:blip r:embed="rId5">
            <a:alphaModFix/>
          </a:blip>
          <a:stretch>
            <a:fillRect/>
          </a:stretch>
        </p:blipFill>
        <p:spPr>
          <a:xfrm>
            <a:off x="4835952" y="1509350"/>
            <a:ext cx="3505350" cy="687650"/>
          </a:xfrm>
          <a:prstGeom prst="rect">
            <a:avLst/>
          </a:prstGeom>
          <a:noFill/>
          <a:ln>
            <a:noFill/>
          </a:ln>
        </p:spPr>
      </p:pic>
      <p:sp>
        <p:nvSpPr>
          <p:cNvPr id="416" name="Shape 416"/>
          <p:cNvSpPr txBox="1"/>
          <p:nvPr/>
        </p:nvSpPr>
        <p:spPr>
          <a:xfrm>
            <a:off x="5089057" y="984925"/>
            <a:ext cx="2912100" cy="2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t>Seleccionar  filas con slice</a:t>
            </a:r>
            <a:endParaRPr b="1" sz="1200"/>
          </a:p>
        </p:txBody>
      </p:sp>
      <p:sp>
        <p:nvSpPr>
          <p:cNvPr id="417" name="Shape 417"/>
          <p:cNvSpPr txBox="1"/>
          <p:nvPr/>
        </p:nvSpPr>
        <p:spPr>
          <a:xfrm>
            <a:off x="692479" y="2679663"/>
            <a:ext cx="2503500" cy="2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t>arrange, para reordenar </a:t>
            </a:r>
            <a:endParaRPr b="1" sz="1200"/>
          </a:p>
        </p:txBody>
      </p:sp>
      <p:sp>
        <p:nvSpPr>
          <p:cNvPr id="418" name="Shape 418"/>
          <p:cNvSpPr txBox="1"/>
          <p:nvPr/>
        </p:nvSpPr>
        <p:spPr>
          <a:xfrm>
            <a:off x="3360963" y="3937238"/>
            <a:ext cx="911700" cy="4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t>desc() descendente</a:t>
            </a:r>
            <a:endParaRPr sz="1000"/>
          </a:p>
        </p:txBody>
      </p:sp>
      <p:pic>
        <p:nvPicPr>
          <p:cNvPr id="419" name="Shape 419"/>
          <p:cNvPicPr preferRelativeResize="0"/>
          <p:nvPr/>
        </p:nvPicPr>
        <p:blipFill>
          <a:blip r:embed="rId6">
            <a:alphaModFix/>
          </a:blip>
          <a:stretch>
            <a:fillRect/>
          </a:stretch>
        </p:blipFill>
        <p:spPr>
          <a:xfrm>
            <a:off x="420225" y="3038113"/>
            <a:ext cx="3048000" cy="723900"/>
          </a:xfrm>
          <a:prstGeom prst="rect">
            <a:avLst/>
          </a:prstGeom>
          <a:noFill/>
          <a:ln>
            <a:noFill/>
          </a:ln>
        </p:spPr>
      </p:pic>
      <p:pic>
        <p:nvPicPr>
          <p:cNvPr id="420" name="Shape 420"/>
          <p:cNvPicPr preferRelativeResize="0"/>
          <p:nvPr/>
        </p:nvPicPr>
        <p:blipFill>
          <a:blip r:embed="rId7">
            <a:alphaModFix/>
          </a:blip>
          <a:stretch>
            <a:fillRect/>
          </a:stretch>
        </p:blipFill>
        <p:spPr>
          <a:xfrm>
            <a:off x="692475" y="3874603"/>
            <a:ext cx="2503500" cy="588172"/>
          </a:xfrm>
          <a:prstGeom prst="rect">
            <a:avLst/>
          </a:prstGeom>
          <a:noFill/>
          <a:ln>
            <a:noFill/>
          </a:ln>
        </p:spPr>
      </p:pic>
      <p:sp>
        <p:nvSpPr>
          <p:cNvPr id="421" name="Shape 421"/>
          <p:cNvSpPr txBox="1"/>
          <p:nvPr/>
        </p:nvSpPr>
        <p:spPr>
          <a:xfrm>
            <a:off x="420225" y="4585725"/>
            <a:ext cx="3048000" cy="462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900"/>
              <a:t>flights[order(flights$year, flights$month, flights$day), ]</a:t>
            </a:r>
            <a:br>
              <a:rPr lang="es" sz="900"/>
            </a:br>
            <a:r>
              <a:rPr lang="es" sz="900"/>
              <a:t>flights[order(flights$arr_delay, decreasing = TRUE), ] or flights[order(-flights$arr_delay), ]</a:t>
            </a:r>
            <a:endParaRPr sz="900"/>
          </a:p>
        </p:txBody>
      </p:sp>
      <p:sp>
        <p:nvSpPr>
          <p:cNvPr id="422" name="Shape 422"/>
          <p:cNvSpPr txBox="1"/>
          <p:nvPr/>
        </p:nvSpPr>
        <p:spPr>
          <a:xfrm>
            <a:off x="4708025" y="2857500"/>
            <a:ext cx="4124100" cy="14424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Char char="❏"/>
            </a:pPr>
            <a:r>
              <a:rPr b="1" lang="es" sz="1000"/>
              <a:t>distinct</a:t>
            </a:r>
            <a:r>
              <a:rPr lang="es" sz="1000"/>
              <a:t>, para valores únicos… </a:t>
            </a:r>
            <a:r>
              <a:rPr b="1" lang="es" sz="1000"/>
              <a:t>distinct(iris,Species)</a:t>
            </a:r>
            <a:endParaRPr b="1" sz="1000"/>
          </a:p>
          <a:p>
            <a:pPr indent="-292100" lvl="0" marL="457200" rtl="0">
              <a:spcBef>
                <a:spcPts val="0"/>
              </a:spcBef>
              <a:spcAft>
                <a:spcPts val="0"/>
              </a:spcAft>
              <a:buSzPts val="1000"/>
              <a:buChar char="❏"/>
            </a:pPr>
            <a:r>
              <a:rPr b="1" lang="es" sz="1000"/>
              <a:t>mutate, </a:t>
            </a:r>
            <a:r>
              <a:rPr lang="es" sz="1000"/>
              <a:t>para añadir columnas: </a:t>
            </a:r>
            <a:endParaRPr sz="1000"/>
          </a:p>
          <a:p>
            <a:pPr indent="-292100" lvl="1" marL="914400" rtl="0">
              <a:spcBef>
                <a:spcPts val="0"/>
              </a:spcBef>
              <a:spcAft>
                <a:spcPts val="0"/>
              </a:spcAft>
              <a:buSzPts val="1000"/>
              <a:buChar char="❏"/>
            </a:pPr>
            <a:r>
              <a:rPr lang="es" sz="1000"/>
              <a:t>mutate(iris,relacion=Petal.Length/Sepal.Length)</a:t>
            </a:r>
            <a:endParaRPr sz="1000"/>
          </a:p>
          <a:p>
            <a:pPr indent="-292100" lvl="1" marL="914400" rtl="0">
              <a:spcBef>
                <a:spcPts val="0"/>
              </a:spcBef>
              <a:spcAft>
                <a:spcPts val="0"/>
              </a:spcAft>
              <a:buSzPts val="1000"/>
              <a:buChar char="❏"/>
            </a:pPr>
            <a:r>
              <a:rPr lang="es" sz="1000"/>
              <a:t>Si sólo quiero nuevas variables, </a:t>
            </a:r>
            <a:r>
              <a:rPr b="1" lang="es" sz="1000"/>
              <a:t>transmute</a:t>
            </a:r>
            <a:r>
              <a:rPr lang="es" sz="1000"/>
              <a:t>()</a:t>
            </a:r>
            <a:endParaRPr sz="1000"/>
          </a:p>
          <a:p>
            <a:pPr indent="-292100" lvl="0" marL="457200" rtl="0">
              <a:spcBef>
                <a:spcPts val="0"/>
              </a:spcBef>
              <a:spcAft>
                <a:spcPts val="0"/>
              </a:spcAft>
              <a:buSzPts val="1000"/>
              <a:buChar char="❏"/>
            </a:pPr>
            <a:r>
              <a:rPr b="1" lang="es" sz="1000"/>
              <a:t>summarise</a:t>
            </a:r>
            <a:r>
              <a:rPr lang="es" sz="1000"/>
              <a:t>(iris,media_petalos=mean(Petal.Length,na.rm=TRUE)) → Resume y muestra datos por función</a:t>
            </a:r>
            <a:endParaRPr sz="1000"/>
          </a:p>
          <a:p>
            <a:pPr indent="-292100" lvl="0" marL="457200" rtl="0">
              <a:spcBef>
                <a:spcPts val="0"/>
              </a:spcBef>
              <a:spcAft>
                <a:spcPts val="0"/>
              </a:spcAft>
              <a:buSzPts val="1000"/>
              <a:buChar char="❏"/>
            </a:pPr>
            <a:r>
              <a:rPr lang="es" sz="1000"/>
              <a:t>Ejemplos aleatorios con sample_n y sample_frac</a:t>
            </a:r>
            <a:endParaRPr sz="1000"/>
          </a:p>
          <a:p>
            <a:pPr indent="-292100" lvl="0" marL="457200">
              <a:spcBef>
                <a:spcPts val="0"/>
              </a:spcBef>
              <a:spcAft>
                <a:spcPts val="0"/>
              </a:spcAft>
              <a:buSzPts val="1000"/>
              <a:buChar char="❏"/>
            </a:pPr>
            <a:r>
              <a:rPr b="1" lang="es" sz="1000"/>
              <a:t>group_by() para agrupar </a:t>
            </a:r>
            <a:endParaRPr b="1"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Shape 77"/>
          <p:cNvSpPr txBox="1"/>
          <p:nvPr>
            <p:ph type="title"/>
          </p:nvPr>
        </p:nvSpPr>
        <p:spPr>
          <a:xfrm>
            <a:off x="236800" y="203550"/>
            <a:ext cx="2138400" cy="651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Calculadora</a:t>
            </a:r>
            <a:endParaRPr/>
          </a:p>
        </p:txBody>
      </p:sp>
      <p:pic>
        <p:nvPicPr>
          <p:cNvPr id="78" name="Shape 78"/>
          <p:cNvPicPr preferRelativeResize="0"/>
          <p:nvPr/>
        </p:nvPicPr>
        <p:blipFill>
          <a:blip r:embed="rId3">
            <a:alphaModFix/>
          </a:blip>
          <a:stretch>
            <a:fillRect/>
          </a:stretch>
        </p:blipFill>
        <p:spPr>
          <a:xfrm>
            <a:off x="236813" y="1324513"/>
            <a:ext cx="3273624" cy="2494475"/>
          </a:xfrm>
          <a:prstGeom prst="rect">
            <a:avLst/>
          </a:prstGeom>
          <a:noFill/>
          <a:ln>
            <a:noFill/>
          </a:ln>
        </p:spPr>
      </p:pic>
      <p:sp>
        <p:nvSpPr>
          <p:cNvPr id="79" name="Shape 79"/>
          <p:cNvSpPr txBox="1"/>
          <p:nvPr/>
        </p:nvSpPr>
        <p:spPr>
          <a:xfrm>
            <a:off x="1442963" y="902638"/>
            <a:ext cx="861300" cy="374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s"/>
              <a:t>Básico</a:t>
            </a:r>
            <a:endParaRPr/>
          </a:p>
        </p:txBody>
      </p:sp>
      <p:cxnSp>
        <p:nvCxnSpPr>
          <p:cNvPr id="80" name="Shape 80"/>
          <p:cNvCxnSpPr/>
          <p:nvPr/>
        </p:nvCxnSpPr>
        <p:spPr>
          <a:xfrm>
            <a:off x="3561125" y="642950"/>
            <a:ext cx="0" cy="3895200"/>
          </a:xfrm>
          <a:prstGeom prst="straightConnector1">
            <a:avLst/>
          </a:prstGeom>
          <a:noFill/>
          <a:ln cap="flat" cmpd="sng" w="9525">
            <a:solidFill>
              <a:srgbClr val="000000"/>
            </a:solidFill>
            <a:prstDash val="solid"/>
            <a:round/>
            <a:headEnd len="med" w="med" type="none"/>
            <a:tailEnd len="med" w="med" type="none"/>
          </a:ln>
        </p:spPr>
      </p:cxnSp>
      <p:sp>
        <p:nvSpPr>
          <p:cNvPr id="81" name="Shape 81"/>
          <p:cNvSpPr txBox="1"/>
          <p:nvPr/>
        </p:nvSpPr>
        <p:spPr>
          <a:xfrm>
            <a:off x="3629550" y="667900"/>
            <a:ext cx="2796600" cy="41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a:t>print (pi,22) → muestra pi con 22 decimales.</a:t>
            </a:r>
            <a:endParaRPr/>
          </a:p>
          <a:p>
            <a:pPr indent="0" lvl="0" marL="0" rtl="0">
              <a:spcBef>
                <a:spcPts val="0"/>
              </a:spcBef>
              <a:spcAft>
                <a:spcPts val="0"/>
              </a:spcAft>
              <a:buNone/>
            </a:pPr>
            <a:r>
              <a:t/>
            </a:r>
            <a:endParaRPr/>
          </a:p>
          <a:p>
            <a:pPr indent="0" lvl="0" marL="0" rtl="0">
              <a:spcBef>
                <a:spcPts val="0"/>
              </a:spcBef>
              <a:spcAft>
                <a:spcPts val="0"/>
              </a:spcAft>
              <a:buNone/>
            </a:pPr>
            <a:r>
              <a:rPr lang="es"/>
              <a:t>round(pi,3) → redondea pi a 3 decimales</a:t>
            </a:r>
            <a:endParaRPr/>
          </a:p>
          <a:p>
            <a:pPr indent="0" lvl="0" marL="0" rtl="0">
              <a:spcBef>
                <a:spcPts val="0"/>
              </a:spcBef>
              <a:spcAft>
                <a:spcPts val="0"/>
              </a:spcAft>
              <a:buNone/>
            </a:pPr>
            <a:r>
              <a:t/>
            </a:r>
            <a:endParaRPr/>
          </a:p>
          <a:p>
            <a:pPr indent="0" lvl="0" marL="0" rtl="0">
              <a:spcBef>
                <a:spcPts val="0"/>
              </a:spcBef>
              <a:spcAft>
                <a:spcPts val="0"/>
              </a:spcAft>
              <a:buNone/>
            </a:pPr>
            <a:r>
              <a:rPr lang="es"/>
              <a:t>floor, ceiling, trunc</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es"/>
              <a:t>Variable y función</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es"/>
              <a:t>Listado de variables, etc → ls()</a:t>
            </a:r>
            <a:endParaRPr/>
          </a:p>
          <a:p>
            <a:pPr indent="0" lvl="0" marL="0" rtl="0">
              <a:spcBef>
                <a:spcPts val="0"/>
              </a:spcBef>
              <a:spcAft>
                <a:spcPts val="0"/>
              </a:spcAft>
              <a:buNone/>
            </a:pPr>
            <a:r>
              <a:t/>
            </a:r>
            <a:endParaRPr/>
          </a:p>
          <a:p>
            <a:pPr indent="0" lvl="0" marL="0" rtl="0">
              <a:spcBef>
                <a:spcPts val="0"/>
              </a:spcBef>
              <a:spcAft>
                <a:spcPts val="0"/>
              </a:spcAft>
              <a:buNone/>
            </a:pPr>
            <a:r>
              <a:rPr lang="es"/>
              <a:t>Borrar listado → rm(list=ls())</a:t>
            </a:r>
            <a:endParaRPr/>
          </a:p>
          <a:p>
            <a:pPr indent="0" lvl="0" marL="0" rtl="0">
              <a:spcBef>
                <a:spcPts val="0"/>
              </a:spcBef>
              <a:spcAft>
                <a:spcPts val="0"/>
              </a:spcAft>
              <a:buNone/>
            </a:pPr>
            <a:r>
              <a:t/>
            </a:r>
            <a:endParaRPr/>
          </a:p>
          <a:p>
            <a:pPr indent="0" lvl="0" marL="0">
              <a:spcBef>
                <a:spcPts val="0"/>
              </a:spcBef>
              <a:spcAft>
                <a:spcPts val="0"/>
              </a:spcAft>
              <a:buNone/>
            </a:pPr>
            <a:r>
              <a:rPr lang="es"/>
              <a:t>Borrar variable a → rm(a)</a:t>
            </a:r>
            <a:endParaRPr/>
          </a:p>
        </p:txBody>
      </p:sp>
      <p:pic>
        <p:nvPicPr>
          <p:cNvPr id="82" name="Shape 82"/>
          <p:cNvPicPr preferRelativeResize="0"/>
          <p:nvPr/>
        </p:nvPicPr>
        <p:blipFill>
          <a:blip r:embed="rId4">
            <a:alphaModFix/>
          </a:blip>
          <a:stretch>
            <a:fillRect/>
          </a:stretch>
        </p:blipFill>
        <p:spPr>
          <a:xfrm>
            <a:off x="6511650" y="780275"/>
            <a:ext cx="2138400" cy="259700"/>
          </a:xfrm>
          <a:prstGeom prst="rect">
            <a:avLst/>
          </a:prstGeom>
          <a:noFill/>
          <a:ln>
            <a:noFill/>
          </a:ln>
        </p:spPr>
      </p:pic>
      <p:pic>
        <p:nvPicPr>
          <p:cNvPr id="83" name="Shape 83"/>
          <p:cNvPicPr preferRelativeResize="0"/>
          <p:nvPr/>
        </p:nvPicPr>
        <p:blipFill>
          <a:blip r:embed="rId5">
            <a:alphaModFix/>
          </a:blip>
          <a:stretch>
            <a:fillRect/>
          </a:stretch>
        </p:blipFill>
        <p:spPr>
          <a:xfrm>
            <a:off x="6574761" y="1425775"/>
            <a:ext cx="877788" cy="259700"/>
          </a:xfrm>
          <a:prstGeom prst="rect">
            <a:avLst/>
          </a:prstGeom>
          <a:noFill/>
          <a:ln>
            <a:noFill/>
          </a:ln>
        </p:spPr>
      </p:pic>
      <p:pic>
        <p:nvPicPr>
          <p:cNvPr id="84" name="Shape 84"/>
          <p:cNvPicPr preferRelativeResize="0"/>
          <p:nvPr/>
        </p:nvPicPr>
        <p:blipFill>
          <a:blip r:embed="rId6">
            <a:alphaModFix/>
          </a:blip>
          <a:stretch>
            <a:fillRect/>
          </a:stretch>
        </p:blipFill>
        <p:spPr>
          <a:xfrm>
            <a:off x="7601150" y="1425775"/>
            <a:ext cx="989446" cy="1124650"/>
          </a:xfrm>
          <a:prstGeom prst="rect">
            <a:avLst/>
          </a:prstGeom>
          <a:noFill/>
          <a:ln>
            <a:noFill/>
          </a:ln>
        </p:spPr>
      </p:pic>
      <p:cxnSp>
        <p:nvCxnSpPr>
          <p:cNvPr id="85" name="Shape 85"/>
          <p:cNvCxnSpPr/>
          <p:nvPr/>
        </p:nvCxnSpPr>
        <p:spPr>
          <a:xfrm>
            <a:off x="5327400" y="2128550"/>
            <a:ext cx="2072100" cy="0"/>
          </a:xfrm>
          <a:prstGeom prst="straightConnector1">
            <a:avLst/>
          </a:prstGeom>
          <a:noFill/>
          <a:ln cap="flat" cmpd="sng" w="9525">
            <a:solidFill>
              <a:srgbClr val="000000"/>
            </a:solidFill>
            <a:prstDash val="solid"/>
            <a:round/>
            <a:headEnd len="med" w="med" type="none"/>
            <a:tailEnd len="med" w="med" type="triangle"/>
          </a:ln>
        </p:spPr>
      </p:cxnSp>
      <p:pic>
        <p:nvPicPr>
          <p:cNvPr id="86" name="Shape 86"/>
          <p:cNvPicPr preferRelativeResize="0"/>
          <p:nvPr/>
        </p:nvPicPr>
        <p:blipFill>
          <a:blip r:embed="rId7">
            <a:alphaModFix/>
          </a:blip>
          <a:stretch>
            <a:fillRect/>
          </a:stretch>
        </p:blipFill>
        <p:spPr>
          <a:xfrm>
            <a:off x="5380450" y="2439288"/>
            <a:ext cx="2072100" cy="589622"/>
          </a:xfrm>
          <a:prstGeom prst="rect">
            <a:avLst/>
          </a:prstGeom>
          <a:noFill/>
          <a:ln>
            <a:noFill/>
          </a:ln>
        </p:spPr>
      </p:pic>
      <p:sp>
        <p:nvSpPr>
          <p:cNvPr id="87" name="Shape 87"/>
          <p:cNvSpPr txBox="1"/>
          <p:nvPr/>
        </p:nvSpPr>
        <p:spPr>
          <a:xfrm>
            <a:off x="1243775" y="3818975"/>
            <a:ext cx="1060500" cy="37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a:t>Complejos</a:t>
            </a:r>
            <a:endParaRPr/>
          </a:p>
        </p:txBody>
      </p:sp>
      <p:pic>
        <p:nvPicPr>
          <p:cNvPr id="88" name="Shape 88"/>
          <p:cNvPicPr preferRelativeResize="0"/>
          <p:nvPr/>
        </p:nvPicPr>
        <p:blipFill>
          <a:blip r:embed="rId8">
            <a:alphaModFix/>
          </a:blip>
          <a:stretch>
            <a:fillRect/>
          </a:stretch>
        </p:blipFill>
        <p:spPr>
          <a:xfrm>
            <a:off x="737975" y="4193375"/>
            <a:ext cx="2072100" cy="652711"/>
          </a:xfrm>
          <a:prstGeom prst="rect">
            <a:avLst/>
          </a:prstGeom>
          <a:noFill/>
          <a:ln>
            <a:noFill/>
          </a:ln>
        </p:spPr>
      </p:pic>
      <p:sp>
        <p:nvSpPr>
          <p:cNvPr id="89" name="Shape 89"/>
          <p:cNvSpPr/>
          <p:nvPr/>
        </p:nvSpPr>
        <p:spPr>
          <a:xfrm>
            <a:off x="6457475" y="2740275"/>
            <a:ext cx="2421900" cy="2234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90" name="Shape 90"/>
          <p:cNvPicPr preferRelativeResize="0"/>
          <p:nvPr/>
        </p:nvPicPr>
        <p:blipFill>
          <a:blip r:embed="rId9">
            <a:alphaModFix/>
          </a:blip>
          <a:stretch>
            <a:fillRect/>
          </a:stretch>
        </p:blipFill>
        <p:spPr>
          <a:xfrm>
            <a:off x="7115037" y="2880048"/>
            <a:ext cx="1091375" cy="1384652"/>
          </a:xfrm>
          <a:prstGeom prst="rect">
            <a:avLst/>
          </a:prstGeom>
          <a:noFill/>
          <a:ln>
            <a:noFill/>
          </a:ln>
        </p:spPr>
      </p:pic>
      <p:pic>
        <p:nvPicPr>
          <p:cNvPr id="91" name="Shape 91"/>
          <p:cNvPicPr preferRelativeResize="0"/>
          <p:nvPr/>
        </p:nvPicPr>
        <p:blipFill>
          <a:blip r:embed="rId10">
            <a:alphaModFix/>
          </a:blip>
          <a:stretch>
            <a:fillRect/>
          </a:stretch>
        </p:blipFill>
        <p:spPr>
          <a:xfrm>
            <a:off x="6619417" y="4299255"/>
            <a:ext cx="2072100" cy="590752"/>
          </a:xfrm>
          <a:prstGeom prst="rect">
            <a:avLst/>
          </a:prstGeom>
          <a:noFill/>
          <a:ln>
            <a:noFill/>
          </a:ln>
        </p:spPr>
      </p:pic>
      <p:cxnSp>
        <p:nvCxnSpPr>
          <p:cNvPr id="92" name="Shape 92"/>
          <p:cNvCxnSpPr/>
          <p:nvPr/>
        </p:nvCxnSpPr>
        <p:spPr>
          <a:xfrm>
            <a:off x="3036775" y="4700300"/>
            <a:ext cx="3370800" cy="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Shape 427"/>
          <p:cNvSpPr txBox="1"/>
          <p:nvPr>
            <p:ph type="title"/>
          </p:nvPr>
        </p:nvSpPr>
        <p:spPr>
          <a:xfrm>
            <a:off x="311700" y="207075"/>
            <a:ext cx="8520600" cy="514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600"/>
              <a:t>Data Tables: </a:t>
            </a:r>
            <a:r>
              <a:rPr lang="es" sz="2400"/>
              <a:t>data frame enriquecido, ideal para Big Data</a:t>
            </a:r>
            <a:endParaRPr sz="2400"/>
          </a:p>
        </p:txBody>
      </p:sp>
      <p:sp>
        <p:nvSpPr>
          <p:cNvPr id="428" name="Shape 428"/>
          <p:cNvSpPr txBox="1"/>
          <p:nvPr/>
        </p:nvSpPr>
        <p:spPr>
          <a:xfrm>
            <a:off x="227825" y="667900"/>
            <a:ext cx="8604600" cy="1023600"/>
          </a:xfrm>
          <a:prstGeom prst="rect">
            <a:avLst/>
          </a:prstGeom>
          <a:noFill/>
          <a:ln>
            <a:noFill/>
          </a:ln>
        </p:spPr>
        <p:txBody>
          <a:bodyPr anchorCtr="0" anchor="t" bIns="91425" lIns="91425" spcFirstLastPara="1" rIns="91425" wrap="square" tIns="91425">
            <a:noAutofit/>
          </a:bodyPr>
          <a:lstStyle/>
          <a:p>
            <a:pPr indent="-304800" lvl="0" marL="457200" rtl="0">
              <a:spcBef>
                <a:spcPts val="0"/>
              </a:spcBef>
              <a:spcAft>
                <a:spcPts val="0"/>
              </a:spcAft>
              <a:buSzPts val="1200"/>
              <a:buChar char="❏"/>
            </a:pPr>
            <a:r>
              <a:rPr lang="es" sz="1200"/>
              <a:t>Importar el paquete data.table</a:t>
            </a:r>
            <a:endParaRPr sz="1200"/>
          </a:p>
          <a:p>
            <a:pPr indent="-304800" lvl="0" marL="457200" rtl="0">
              <a:spcBef>
                <a:spcPts val="0"/>
              </a:spcBef>
              <a:spcAft>
                <a:spcPts val="0"/>
              </a:spcAft>
              <a:buSzPts val="1200"/>
              <a:buChar char="❏"/>
            </a:pPr>
            <a:r>
              <a:rPr b="1" lang="es" sz="1200"/>
              <a:t>data.table</a:t>
            </a:r>
            <a:r>
              <a:rPr lang="es" sz="1200"/>
              <a:t> a partir de </a:t>
            </a:r>
            <a:r>
              <a:rPr b="1" lang="es" sz="1200"/>
              <a:t>data.frames </a:t>
            </a:r>
            <a:r>
              <a:rPr lang="es" sz="1200"/>
              <a:t>o</a:t>
            </a:r>
            <a:r>
              <a:rPr b="1" lang="es" sz="1200"/>
              <a:t> vectores</a:t>
            </a:r>
            <a:r>
              <a:rPr lang="es" sz="1200"/>
              <a:t> // importando con </a:t>
            </a:r>
            <a:r>
              <a:rPr b="1" lang="es" sz="1200"/>
              <a:t>fread</a:t>
            </a:r>
            <a:r>
              <a:rPr lang="es" sz="1200"/>
              <a:t> exactamente igual que como read.table.</a:t>
            </a:r>
            <a:endParaRPr sz="1200"/>
          </a:p>
          <a:p>
            <a:pPr indent="-304800" lvl="0" marL="457200" rtl="0">
              <a:spcBef>
                <a:spcPts val="0"/>
              </a:spcBef>
              <a:spcAft>
                <a:spcPts val="0"/>
              </a:spcAft>
              <a:buSzPts val="1200"/>
              <a:buChar char="❏"/>
            </a:pPr>
            <a:r>
              <a:rPr b="1" lang="es" sz="1200"/>
              <a:t>fread</a:t>
            </a:r>
            <a:r>
              <a:rPr lang="es" sz="1200"/>
              <a:t> , por defecto, importa los factores como caracteres, a menos que se use </a:t>
            </a:r>
            <a:r>
              <a:rPr b="1" i="1" lang="es" sz="1200"/>
              <a:t>stringsAsFactors=TRUE</a:t>
            </a:r>
            <a:endParaRPr b="1" i="1" sz="1200"/>
          </a:p>
          <a:p>
            <a:pPr indent="-304800" lvl="0" marL="457200">
              <a:spcBef>
                <a:spcPts val="0"/>
              </a:spcBef>
              <a:spcAft>
                <a:spcPts val="0"/>
              </a:spcAft>
              <a:buSzPts val="1200"/>
              <a:buChar char="❏"/>
            </a:pPr>
            <a:r>
              <a:rPr lang="es" sz="1200"/>
              <a:t>Creamos índices con </a:t>
            </a:r>
            <a:r>
              <a:rPr b="1" lang="es" sz="1200"/>
              <a:t>setkey (data.table, índice1, índice2,...) </a:t>
            </a:r>
            <a:r>
              <a:rPr lang="es" sz="1200"/>
              <a:t>y se ordenan por orden creciente del primer índice, segundo índice, etc.</a:t>
            </a:r>
            <a:endParaRPr sz="1200"/>
          </a:p>
        </p:txBody>
      </p:sp>
      <p:pic>
        <p:nvPicPr>
          <p:cNvPr id="429" name="Shape 429"/>
          <p:cNvPicPr preferRelativeResize="0"/>
          <p:nvPr/>
        </p:nvPicPr>
        <p:blipFill>
          <a:blip r:embed="rId3">
            <a:alphaModFix/>
          </a:blip>
          <a:stretch>
            <a:fillRect/>
          </a:stretch>
        </p:blipFill>
        <p:spPr>
          <a:xfrm>
            <a:off x="311700" y="1828700"/>
            <a:ext cx="3283876" cy="835150"/>
          </a:xfrm>
          <a:prstGeom prst="rect">
            <a:avLst/>
          </a:prstGeom>
          <a:noFill/>
          <a:ln>
            <a:noFill/>
          </a:ln>
        </p:spPr>
      </p:pic>
      <p:pic>
        <p:nvPicPr>
          <p:cNvPr id="430" name="Shape 430"/>
          <p:cNvPicPr preferRelativeResize="0"/>
          <p:nvPr/>
        </p:nvPicPr>
        <p:blipFill>
          <a:blip r:embed="rId4">
            <a:alphaModFix/>
          </a:blip>
          <a:stretch>
            <a:fillRect/>
          </a:stretch>
        </p:blipFill>
        <p:spPr>
          <a:xfrm>
            <a:off x="311700" y="2890075"/>
            <a:ext cx="1842650" cy="2084900"/>
          </a:xfrm>
          <a:prstGeom prst="rect">
            <a:avLst/>
          </a:prstGeom>
          <a:noFill/>
          <a:ln>
            <a:noFill/>
          </a:ln>
        </p:spPr>
      </p:pic>
      <p:cxnSp>
        <p:nvCxnSpPr>
          <p:cNvPr id="431" name="Shape 431"/>
          <p:cNvCxnSpPr/>
          <p:nvPr/>
        </p:nvCxnSpPr>
        <p:spPr>
          <a:xfrm>
            <a:off x="3760875" y="1716575"/>
            <a:ext cx="0" cy="3220800"/>
          </a:xfrm>
          <a:prstGeom prst="straightConnector1">
            <a:avLst/>
          </a:prstGeom>
          <a:noFill/>
          <a:ln cap="flat" cmpd="sng" w="9525">
            <a:solidFill>
              <a:srgbClr val="000000"/>
            </a:solidFill>
            <a:prstDash val="solid"/>
            <a:round/>
            <a:headEnd len="med" w="med" type="none"/>
            <a:tailEnd len="med" w="med" type="none"/>
          </a:ln>
        </p:spPr>
      </p:cxnSp>
      <p:sp>
        <p:nvSpPr>
          <p:cNvPr id="432" name="Shape 432"/>
          <p:cNvSpPr txBox="1"/>
          <p:nvPr/>
        </p:nvSpPr>
        <p:spPr>
          <a:xfrm>
            <a:off x="2395800" y="2890075"/>
            <a:ext cx="1103100" cy="9312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s" sz="1200"/>
              <a:t>J une dos condiciones, para buscar por índices</a:t>
            </a:r>
            <a:endParaRPr sz="1200"/>
          </a:p>
        </p:txBody>
      </p:sp>
      <p:sp>
        <p:nvSpPr>
          <p:cNvPr id="433" name="Shape 433"/>
          <p:cNvSpPr txBox="1"/>
          <p:nvPr/>
        </p:nvSpPr>
        <p:spPr>
          <a:xfrm>
            <a:off x="3926175" y="1556875"/>
            <a:ext cx="5083500" cy="1023600"/>
          </a:xfrm>
          <a:prstGeom prst="rect">
            <a:avLst/>
          </a:prstGeom>
          <a:noFill/>
          <a:ln>
            <a:noFill/>
          </a:ln>
        </p:spPr>
        <p:txBody>
          <a:bodyPr anchorCtr="0" anchor="t" bIns="91425" lIns="91425" spcFirstLastPara="1" rIns="91425" wrap="square" tIns="91425">
            <a:noAutofit/>
          </a:bodyPr>
          <a:lstStyle/>
          <a:p>
            <a:pPr indent="-304800" lvl="0" marL="457200" rtl="0">
              <a:spcBef>
                <a:spcPts val="0"/>
              </a:spcBef>
              <a:spcAft>
                <a:spcPts val="0"/>
              </a:spcAft>
              <a:buSzPts val="1200"/>
              <a:buChar char="❏"/>
            </a:pPr>
            <a:r>
              <a:rPr b="1" lang="es" sz="1200"/>
              <a:t>data.table[X,Y,by=Z]</a:t>
            </a:r>
            <a:endParaRPr sz="1200"/>
          </a:p>
          <a:p>
            <a:pPr indent="-304800" lvl="0" marL="457200" rtl="0">
              <a:spcBef>
                <a:spcPts val="0"/>
              </a:spcBef>
              <a:spcAft>
                <a:spcPts val="0"/>
              </a:spcAft>
              <a:buSzPts val="1200"/>
              <a:buChar char="❏"/>
            </a:pPr>
            <a:r>
              <a:rPr lang="es" sz="1200"/>
              <a:t>Extrae X filas → Se ejecuta Y en las columnas, y se agrupa por Z</a:t>
            </a:r>
            <a:endParaRPr sz="1200"/>
          </a:p>
          <a:p>
            <a:pPr indent="0" lvl="0" marL="0" rtl="0">
              <a:spcBef>
                <a:spcPts val="0"/>
              </a:spcBef>
              <a:spcAft>
                <a:spcPts val="0"/>
              </a:spcAft>
              <a:buNone/>
            </a:pPr>
            <a:r>
              <a:t/>
            </a:r>
            <a:endParaRPr sz="1200"/>
          </a:p>
        </p:txBody>
      </p:sp>
      <p:pic>
        <p:nvPicPr>
          <p:cNvPr id="434" name="Shape 434"/>
          <p:cNvPicPr preferRelativeResize="0"/>
          <p:nvPr/>
        </p:nvPicPr>
        <p:blipFill>
          <a:blip r:embed="rId5">
            <a:alphaModFix/>
          </a:blip>
          <a:stretch>
            <a:fillRect/>
          </a:stretch>
        </p:blipFill>
        <p:spPr>
          <a:xfrm>
            <a:off x="3926175" y="2139500"/>
            <a:ext cx="1894087" cy="1276450"/>
          </a:xfrm>
          <a:prstGeom prst="rect">
            <a:avLst/>
          </a:prstGeom>
          <a:noFill/>
          <a:ln>
            <a:noFill/>
          </a:ln>
        </p:spPr>
      </p:pic>
      <p:pic>
        <p:nvPicPr>
          <p:cNvPr id="435" name="Shape 435"/>
          <p:cNvPicPr preferRelativeResize="0"/>
          <p:nvPr/>
        </p:nvPicPr>
        <p:blipFill>
          <a:blip r:embed="rId6">
            <a:alphaModFix/>
          </a:blip>
          <a:stretch>
            <a:fillRect/>
          </a:stretch>
        </p:blipFill>
        <p:spPr>
          <a:xfrm>
            <a:off x="3926175" y="3498425"/>
            <a:ext cx="2069376" cy="701800"/>
          </a:xfrm>
          <a:prstGeom prst="rect">
            <a:avLst/>
          </a:prstGeom>
          <a:noFill/>
          <a:ln>
            <a:noFill/>
          </a:ln>
        </p:spPr>
      </p:pic>
      <p:pic>
        <p:nvPicPr>
          <p:cNvPr id="436" name="Shape 436"/>
          <p:cNvPicPr preferRelativeResize="0"/>
          <p:nvPr/>
        </p:nvPicPr>
        <p:blipFill>
          <a:blip r:embed="rId7">
            <a:alphaModFix/>
          </a:blip>
          <a:stretch>
            <a:fillRect/>
          </a:stretch>
        </p:blipFill>
        <p:spPr>
          <a:xfrm>
            <a:off x="3935150" y="4282700"/>
            <a:ext cx="2051427" cy="701800"/>
          </a:xfrm>
          <a:prstGeom prst="rect">
            <a:avLst/>
          </a:prstGeom>
          <a:noFill/>
          <a:ln>
            <a:noFill/>
          </a:ln>
        </p:spPr>
      </p:pic>
      <p:sp>
        <p:nvSpPr>
          <p:cNvPr id="437" name="Shape 437"/>
          <p:cNvSpPr txBox="1"/>
          <p:nvPr/>
        </p:nvSpPr>
        <p:spPr>
          <a:xfrm>
            <a:off x="5917525" y="2142775"/>
            <a:ext cx="3000000" cy="514200"/>
          </a:xfrm>
          <a:prstGeom prst="rect">
            <a:avLst/>
          </a:prstGeom>
          <a:noFill/>
          <a:ln>
            <a:noFill/>
          </a:ln>
        </p:spPr>
        <p:txBody>
          <a:bodyPr anchorCtr="0" anchor="ctr" bIns="91425" lIns="91425" spcFirstLastPara="1" rIns="91425" wrap="square" tIns="91425">
            <a:noAutofit/>
          </a:bodyPr>
          <a:lstStyle/>
          <a:p>
            <a:pPr indent="-304800" lvl="0" marL="457200" rtl="0">
              <a:spcBef>
                <a:spcPts val="0"/>
              </a:spcBef>
              <a:spcAft>
                <a:spcPts val="0"/>
              </a:spcAft>
              <a:buSzPts val="1200"/>
              <a:buChar char="❏"/>
            </a:pPr>
            <a:r>
              <a:rPr lang="es" sz="1200"/>
              <a:t>Primera y última fila de</a:t>
            </a:r>
            <a:endParaRPr sz="1200"/>
          </a:p>
          <a:p>
            <a:pPr indent="-304800" lvl="1" marL="914400" rtl="0">
              <a:spcBef>
                <a:spcPts val="0"/>
              </a:spcBef>
              <a:spcAft>
                <a:spcPts val="0"/>
              </a:spcAft>
              <a:buSzPts val="1200"/>
              <a:buChar char="❏"/>
            </a:pPr>
            <a:r>
              <a:rPr lang="es" sz="1200"/>
              <a:t>irisDT["setosa",mult="first"]</a:t>
            </a:r>
            <a:endParaRPr sz="1200"/>
          </a:p>
          <a:p>
            <a:pPr indent="-304800" lvl="1" marL="914400" rtl="0">
              <a:spcBef>
                <a:spcPts val="0"/>
              </a:spcBef>
              <a:spcAft>
                <a:spcPts val="0"/>
              </a:spcAft>
              <a:buSzPts val="1200"/>
              <a:buChar char="❏"/>
            </a:pPr>
            <a:r>
              <a:rPr lang="es" sz="1200"/>
              <a:t>irisDT["setosa",mult="last"]</a:t>
            </a:r>
            <a:endParaRPr sz="1200"/>
          </a:p>
        </p:txBody>
      </p:sp>
      <p:pic>
        <p:nvPicPr>
          <p:cNvPr id="438" name="Shape 438"/>
          <p:cNvPicPr preferRelativeResize="0"/>
          <p:nvPr/>
        </p:nvPicPr>
        <p:blipFill>
          <a:blip r:embed="rId8">
            <a:alphaModFix/>
          </a:blip>
          <a:stretch>
            <a:fillRect/>
          </a:stretch>
        </p:blipFill>
        <p:spPr>
          <a:xfrm>
            <a:off x="6160850" y="2777725"/>
            <a:ext cx="2406450" cy="931150"/>
          </a:xfrm>
          <a:prstGeom prst="rect">
            <a:avLst/>
          </a:prstGeom>
          <a:noFill/>
          <a:ln>
            <a:noFill/>
          </a:ln>
        </p:spPr>
      </p:pic>
      <p:pic>
        <p:nvPicPr>
          <p:cNvPr id="439" name="Shape 439"/>
          <p:cNvPicPr preferRelativeResize="0"/>
          <p:nvPr/>
        </p:nvPicPr>
        <p:blipFill>
          <a:blip r:embed="rId9">
            <a:alphaModFix/>
          </a:blip>
          <a:stretch>
            <a:fillRect/>
          </a:stretch>
        </p:blipFill>
        <p:spPr>
          <a:xfrm>
            <a:off x="7416911" y="3108250"/>
            <a:ext cx="1642713" cy="1276450"/>
          </a:xfrm>
          <a:prstGeom prst="rect">
            <a:avLst/>
          </a:prstGeom>
          <a:noFill/>
          <a:ln>
            <a:noFill/>
          </a:ln>
        </p:spPr>
      </p:pic>
      <p:sp>
        <p:nvSpPr>
          <p:cNvPr id="440" name="Shape 440"/>
          <p:cNvSpPr txBox="1"/>
          <p:nvPr/>
        </p:nvSpPr>
        <p:spPr>
          <a:xfrm>
            <a:off x="6160850" y="4490975"/>
            <a:ext cx="2767200" cy="5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t>DT[,list(sumas1=sum(Var1),medias1=mean(Var2),by=list(Lestras,Var3) # Suma y media agrupando por otros campos</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Shape 445"/>
          <p:cNvSpPr txBox="1"/>
          <p:nvPr>
            <p:ph type="title"/>
          </p:nvPr>
        </p:nvSpPr>
        <p:spPr>
          <a:xfrm>
            <a:off x="311700" y="315925"/>
            <a:ext cx="8520600" cy="451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Gráficos I: </a:t>
            </a:r>
            <a:r>
              <a:rPr lang="es" sz="2400"/>
              <a:t>plot</a:t>
            </a:r>
            <a:endParaRPr sz="2400"/>
          </a:p>
        </p:txBody>
      </p:sp>
      <p:graphicFrame>
        <p:nvGraphicFramePr>
          <p:cNvPr id="446" name="Shape 446"/>
          <p:cNvGraphicFramePr/>
          <p:nvPr/>
        </p:nvGraphicFramePr>
        <p:xfrm>
          <a:off x="442200" y="715425"/>
          <a:ext cx="3000000" cy="3000000"/>
        </p:xfrm>
        <a:graphic>
          <a:graphicData uri="http://schemas.openxmlformats.org/drawingml/2006/table">
            <a:tbl>
              <a:tblPr>
                <a:noFill/>
                <a:tableStyleId>{03CA9721-A175-468F-8E03-FF130EB585C8}</a:tableStyleId>
              </a:tblPr>
              <a:tblGrid>
                <a:gridCol w="2753200"/>
                <a:gridCol w="2753200"/>
                <a:gridCol w="2753200"/>
              </a:tblGrid>
              <a:tr h="1876250">
                <a:tc>
                  <a:txBody>
                    <a:bodyPr>
                      <a:noAutofit/>
                    </a:bodyPr>
                    <a:lstStyle/>
                    <a:p>
                      <a:pPr indent="0" lvl="0" marL="0" algn="ctr">
                        <a:spcBef>
                          <a:spcPts val="0"/>
                        </a:spcBef>
                        <a:spcAft>
                          <a:spcPts val="0"/>
                        </a:spcAft>
                        <a:buNone/>
                      </a:pPr>
                      <a:r>
                        <a:rPr b="1" lang="es" sz="1200"/>
                        <a:t>plot(x,y)  , plot(2^(1:5), plot(f(x))</a:t>
                      </a:r>
                      <a:endParaRPr b="1" sz="1200"/>
                    </a:p>
                  </a:txBody>
                  <a:tcPr marT="91425" marB="91425" marR="91425" marL="91425"/>
                </a:tc>
                <a:tc>
                  <a:txBody>
                    <a:bodyPr>
                      <a:noAutofit/>
                    </a:bodyPr>
                    <a:lstStyle/>
                    <a:p>
                      <a:pPr indent="0" lvl="0" marL="0" algn="ctr">
                        <a:spcBef>
                          <a:spcPts val="0"/>
                        </a:spcBef>
                        <a:spcAft>
                          <a:spcPts val="0"/>
                        </a:spcAft>
                        <a:buNone/>
                      </a:pPr>
                      <a:r>
                        <a:rPr b="1" lang="es" sz="1000"/>
                        <a:t>Parámetros de plot. </a:t>
                      </a:r>
                      <a:endParaRPr b="1" sz="1000"/>
                    </a:p>
                    <a:p>
                      <a:pPr indent="0" lvl="0" marL="0">
                        <a:spcBef>
                          <a:spcPts val="0"/>
                        </a:spcBef>
                        <a:spcAft>
                          <a:spcPts val="0"/>
                        </a:spcAft>
                        <a:buNone/>
                      </a:pPr>
                      <a:r>
                        <a:t/>
                      </a:r>
                      <a:endParaRPr sz="1000"/>
                    </a:p>
                    <a:p>
                      <a:pPr indent="-292100" lvl="0" marL="457200">
                        <a:spcBef>
                          <a:spcPts val="0"/>
                        </a:spcBef>
                        <a:spcAft>
                          <a:spcPts val="0"/>
                        </a:spcAft>
                        <a:buSzPts val="1000"/>
                        <a:buChar char="❏"/>
                      </a:pPr>
                      <a:r>
                        <a:rPr b="1" lang="es" sz="1000"/>
                        <a:t>main=”titulo”, xlab=”etiqueta en X”, ylab=”etiqueta en Y”</a:t>
                      </a:r>
                      <a:endParaRPr b="1" sz="1000"/>
                    </a:p>
                    <a:p>
                      <a:pPr indent="-292100" lvl="0" marL="457200" rtl="0">
                        <a:spcBef>
                          <a:spcPts val="0"/>
                        </a:spcBef>
                        <a:spcAft>
                          <a:spcPts val="0"/>
                        </a:spcAft>
                        <a:buSzPts val="1000"/>
                        <a:buChar char="❏"/>
                      </a:pPr>
                      <a:r>
                        <a:rPr lang="es" sz="1000"/>
                        <a:t>Se usa expression() para añadir fórmulas a las etiquetas o títulos.</a:t>
                      </a:r>
                      <a:endParaRPr sz="1000"/>
                    </a:p>
                    <a:p>
                      <a:pPr indent="-292100" lvl="0" marL="457200" rtl="0">
                        <a:spcBef>
                          <a:spcPts val="0"/>
                        </a:spcBef>
                        <a:spcAft>
                          <a:spcPts val="0"/>
                        </a:spcAft>
                        <a:buSzPts val="1000"/>
                        <a:buChar char="❏"/>
                      </a:pPr>
                      <a:r>
                        <a:rPr lang="es" sz="1000"/>
                        <a:t>pch=0...20  y 21..25 → Símbolos.</a:t>
                      </a:r>
                      <a:endParaRPr sz="1000"/>
                    </a:p>
                    <a:p>
                      <a:pPr indent="-292100" lvl="0" marL="457200" rtl="0">
                        <a:spcBef>
                          <a:spcPts val="0"/>
                        </a:spcBef>
                        <a:spcAft>
                          <a:spcPts val="0"/>
                        </a:spcAft>
                        <a:buSzPts val="1000"/>
                        <a:buChar char="❏"/>
                      </a:pPr>
                      <a:r>
                        <a:rPr lang="es" sz="1000"/>
                        <a:t>cex=n // n factor de escalado.</a:t>
                      </a:r>
                      <a:endParaRPr sz="1000"/>
                    </a:p>
                    <a:p>
                      <a:pPr indent="-292100" lvl="0" marL="457200" rtl="0">
                        <a:spcBef>
                          <a:spcPts val="0"/>
                        </a:spcBef>
                        <a:spcAft>
                          <a:spcPts val="0"/>
                        </a:spcAft>
                        <a:buSzPts val="1000"/>
                        <a:buChar char="❏"/>
                      </a:pPr>
                      <a:r>
                        <a:rPr lang="es" sz="1000"/>
                        <a:t>col=”código de color”  (</a:t>
                      </a:r>
                      <a:r>
                        <a:rPr lang="es" sz="1000" u="sng">
                          <a:solidFill>
                            <a:schemeClr val="hlink"/>
                          </a:solidFill>
                          <a:hlinkClick r:id="rId3"/>
                        </a:rPr>
                        <a:t>fichero</a:t>
                      </a:r>
                      <a:r>
                        <a:rPr lang="es" sz="1000"/>
                        <a:t>), de puntos y líneas</a:t>
                      </a:r>
                      <a:endParaRPr sz="1000"/>
                    </a:p>
                    <a:p>
                      <a:pPr indent="-292100" lvl="0" marL="457200">
                        <a:spcBef>
                          <a:spcPts val="0"/>
                        </a:spcBef>
                        <a:spcAft>
                          <a:spcPts val="0"/>
                        </a:spcAft>
                        <a:buSzPts val="1000"/>
                        <a:buChar char="❏"/>
                      </a:pPr>
                      <a:r>
                        <a:rPr lang="es" sz="1000"/>
                        <a:t>bg=”código color de relleno”</a:t>
                      </a:r>
                      <a:endParaRPr sz="1000"/>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b="1" lang="es" sz="1000">
                          <a:solidFill>
                            <a:schemeClr val="dk1"/>
                          </a:solidFill>
                        </a:rPr>
                        <a:t>Márgenes</a:t>
                      </a:r>
                      <a:endParaRPr b="1" sz="1000">
                        <a:solidFill>
                          <a:schemeClr val="dk1"/>
                        </a:solidFill>
                      </a:endParaRPr>
                    </a:p>
                    <a:p>
                      <a:pPr indent="0" lvl="0" marL="0">
                        <a:spcBef>
                          <a:spcPts val="0"/>
                        </a:spcBef>
                        <a:spcAft>
                          <a:spcPts val="0"/>
                        </a:spcAft>
                        <a:buNone/>
                      </a:pPr>
                      <a:r>
                        <a:t/>
                      </a:r>
                      <a:endParaRPr/>
                    </a:p>
                  </a:txBody>
                  <a:tcPr marT="91425" marB="91425" marR="91425" marL="91425"/>
                </a:tc>
              </a:tr>
              <a:tr h="2304775">
                <a:tc>
                  <a:txBody>
                    <a:bodyPr>
                      <a:noAutofit/>
                    </a:bodyPr>
                    <a:lstStyle/>
                    <a:p>
                      <a:pPr indent="0" lvl="0" marL="0" rtl="0" algn="ctr">
                        <a:spcBef>
                          <a:spcPts val="0"/>
                        </a:spcBef>
                        <a:spcAft>
                          <a:spcPts val="0"/>
                        </a:spcAft>
                        <a:buClr>
                          <a:schemeClr val="dk1"/>
                        </a:buClr>
                        <a:buSzPts val="1100"/>
                        <a:buFont typeface="Arial"/>
                        <a:buNone/>
                      </a:pPr>
                      <a:r>
                        <a:rPr b="1" lang="es" sz="1000">
                          <a:solidFill>
                            <a:schemeClr val="dk1"/>
                          </a:solidFill>
                        </a:rPr>
                        <a:t>Tipos de gráficas</a:t>
                      </a:r>
                      <a:endParaRPr b="1" sz="1000">
                        <a:solidFill>
                          <a:schemeClr val="dk1"/>
                        </a:solidFill>
                      </a:endParaRPr>
                    </a:p>
                    <a:p>
                      <a:pPr indent="0" lvl="0" marL="0">
                        <a:spcBef>
                          <a:spcPts val="0"/>
                        </a:spcBef>
                        <a:spcAft>
                          <a:spcPts val="0"/>
                        </a:spcAft>
                        <a:buClr>
                          <a:schemeClr val="dk1"/>
                        </a:buClr>
                        <a:buSzPts val="1100"/>
                        <a:buFont typeface="Arial"/>
                        <a:buNone/>
                      </a:pPr>
                      <a:r>
                        <a:t/>
                      </a:r>
                      <a:endParaRPr sz="1000">
                        <a:solidFill>
                          <a:schemeClr val="dk1"/>
                        </a:solidFill>
                      </a:endParaRPr>
                    </a:p>
                    <a:p>
                      <a:pPr indent="-292100" lvl="0" marL="457200" rtl="0">
                        <a:spcBef>
                          <a:spcPts val="0"/>
                        </a:spcBef>
                        <a:spcAft>
                          <a:spcPts val="0"/>
                        </a:spcAft>
                        <a:buClr>
                          <a:schemeClr val="dk1"/>
                        </a:buClr>
                        <a:buSzPts val="1000"/>
                        <a:buChar char="❏"/>
                      </a:pPr>
                      <a:r>
                        <a:rPr b="1" lang="es" sz="1000">
                          <a:solidFill>
                            <a:schemeClr val="dk1"/>
                          </a:solidFill>
                        </a:rPr>
                        <a:t>type=”p” </a:t>
                      </a:r>
                      <a:r>
                        <a:rPr lang="es" sz="1000">
                          <a:solidFill>
                            <a:schemeClr val="dk1"/>
                          </a:solidFill>
                        </a:rPr>
                        <a:t>→ puntos (defecto)</a:t>
                      </a:r>
                      <a:endParaRPr sz="1000">
                        <a:solidFill>
                          <a:schemeClr val="dk1"/>
                        </a:solidFill>
                      </a:endParaRPr>
                    </a:p>
                    <a:p>
                      <a:pPr indent="-292100" lvl="0" marL="457200" rtl="0">
                        <a:spcBef>
                          <a:spcPts val="0"/>
                        </a:spcBef>
                        <a:spcAft>
                          <a:spcPts val="0"/>
                        </a:spcAft>
                        <a:buClr>
                          <a:schemeClr val="dk1"/>
                        </a:buClr>
                        <a:buSzPts val="1000"/>
                        <a:buChar char="❏"/>
                      </a:pPr>
                      <a:r>
                        <a:rPr lang="es" sz="1000">
                          <a:solidFill>
                            <a:schemeClr val="dk1"/>
                          </a:solidFill>
                        </a:rPr>
                        <a:t>“l” → líneas rectas</a:t>
                      </a:r>
                      <a:endParaRPr sz="1000">
                        <a:solidFill>
                          <a:schemeClr val="dk1"/>
                        </a:solidFill>
                      </a:endParaRPr>
                    </a:p>
                    <a:p>
                      <a:pPr indent="-292100" lvl="0" marL="457200" rtl="0">
                        <a:spcBef>
                          <a:spcPts val="0"/>
                        </a:spcBef>
                        <a:spcAft>
                          <a:spcPts val="0"/>
                        </a:spcAft>
                        <a:buClr>
                          <a:schemeClr val="dk1"/>
                        </a:buClr>
                        <a:buSzPts val="1000"/>
                        <a:buChar char="❏"/>
                      </a:pPr>
                      <a:r>
                        <a:rPr lang="es" sz="1000">
                          <a:solidFill>
                            <a:schemeClr val="dk1"/>
                          </a:solidFill>
                        </a:rPr>
                        <a:t>“b” → puntos y rectas u “o”</a:t>
                      </a:r>
                      <a:endParaRPr sz="1000">
                        <a:solidFill>
                          <a:schemeClr val="dk1"/>
                        </a:solidFill>
                      </a:endParaRPr>
                    </a:p>
                    <a:p>
                      <a:pPr indent="-292100" lvl="0" marL="457200" rtl="0">
                        <a:spcBef>
                          <a:spcPts val="0"/>
                        </a:spcBef>
                        <a:spcAft>
                          <a:spcPts val="0"/>
                        </a:spcAft>
                        <a:buClr>
                          <a:schemeClr val="dk1"/>
                        </a:buClr>
                        <a:buSzPts val="1000"/>
                        <a:buChar char="❏"/>
                      </a:pPr>
                      <a:r>
                        <a:rPr lang="es" sz="1000">
                          <a:solidFill>
                            <a:schemeClr val="dk1"/>
                          </a:solidFill>
                        </a:rPr>
                        <a:t>“h” → histograma</a:t>
                      </a:r>
                      <a:endParaRPr sz="1000">
                        <a:solidFill>
                          <a:schemeClr val="dk1"/>
                        </a:solidFill>
                      </a:endParaRPr>
                    </a:p>
                    <a:p>
                      <a:pPr indent="-292100" lvl="0" marL="457200" rtl="0">
                        <a:spcBef>
                          <a:spcPts val="0"/>
                        </a:spcBef>
                        <a:spcAft>
                          <a:spcPts val="0"/>
                        </a:spcAft>
                        <a:buClr>
                          <a:schemeClr val="dk1"/>
                        </a:buClr>
                        <a:buSzPts val="1000"/>
                        <a:buChar char="❏"/>
                      </a:pPr>
                      <a:r>
                        <a:rPr lang="es" sz="1000">
                          <a:solidFill>
                            <a:schemeClr val="dk1"/>
                          </a:solidFill>
                        </a:rPr>
                        <a:t>“s” → escalones</a:t>
                      </a:r>
                      <a:endParaRPr sz="1000">
                        <a:solidFill>
                          <a:schemeClr val="dk1"/>
                        </a:solidFill>
                      </a:endParaRPr>
                    </a:p>
                    <a:p>
                      <a:pPr indent="-292100" lvl="0" marL="457200" rtl="0">
                        <a:spcBef>
                          <a:spcPts val="0"/>
                        </a:spcBef>
                        <a:spcAft>
                          <a:spcPts val="0"/>
                        </a:spcAft>
                        <a:buClr>
                          <a:schemeClr val="dk1"/>
                        </a:buClr>
                        <a:buSzPts val="1000"/>
                        <a:buChar char="❏"/>
                      </a:pPr>
                      <a:r>
                        <a:rPr lang="es" sz="1000">
                          <a:solidFill>
                            <a:schemeClr val="dk1"/>
                          </a:solidFill>
                        </a:rPr>
                        <a:t>“n” → sólo exterior del gráfico</a:t>
                      </a:r>
                      <a:endParaRPr sz="1000">
                        <a:solidFill>
                          <a:schemeClr val="dk1"/>
                        </a:solidFill>
                      </a:endParaRPr>
                    </a:p>
                  </a:txBody>
                  <a:tcPr marT="91425" marB="91425" marR="91425" marL="91425"/>
                </a:tc>
                <a:tc>
                  <a:txBody>
                    <a:bodyPr>
                      <a:noAutofit/>
                    </a:bodyPr>
                    <a:lstStyle/>
                    <a:p>
                      <a:pPr indent="0" lvl="0" marL="0" rtl="0" algn="ctr">
                        <a:spcBef>
                          <a:spcPts val="0"/>
                        </a:spcBef>
                        <a:spcAft>
                          <a:spcPts val="0"/>
                        </a:spcAft>
                        <a:buNone/>
                      </a:pPr>
                      <a:r>
                        <a:rPr b="1" lang="es" sz="1000">
                          <a:solidFill>
                            <a:schemeClr val="dk1"/>
                          </a:solidFill>
                        </a:rPr>
                        <a:t>Tipos de líneas</a:t>
                      </a:r>
                      <a:endParaRPr b="1" sz="1000">
                        <a:solidFill>
                          <a:schemeClr val="dk1"/>
                        </a:solidFill>
                      </a:endParaRPr>
                    </a:p>
                    <a:p>
                      <a:pPr indent="0" lvl="0" marL="0" rtl="0" algn="ctr">
                        <a:spcBef>
                          <a:spcPts val="0"/>
                        </a:spcBef>
                        <a:spcAft>
                          <a:spcPts val="0"/>
                        </a:spcAft>
                        <a:buNone/>
                      </a:pPr>
                      <a:r>
                        <a:t/>
                      </a:r>
                      <a:endParaRPr sz="1000">
                        <a:solidFill>
                          <a:schemeClr val="dk1"/>
                        </a:solidFill>
                      </a:endParaRPr>
                    </a:p>
                    <a:p>
                      <a:pPr indent="-292100" lvl="0" marL="457200" rtl="0">
                        <a:spcBef>
                          <a:spcPts val="0"/>
                        </a:spcBef>
                        <a:spcAft>
                          <a:spcPts val="0"/>
                        </a:spcAft>
                        <a:buClr>
                          <a:schemeClr val="dk1"/>
                        </a:buClr>
                        <a:buSzPts val="1000"/>
                        <a:buChar char="❏"/>
                      </a:pPr>
                      <a:r>
                        <a:rPr b="1" lang="es" sz="1000">
                          <a:solidFill>
                            <a:schemeClr val="dk1"/>
                          </a:solidFill>
                        </a:rPr>
                        <a:t>lty</a:t>
                      </a:r>
                      <a:r>
                        <a:rPr lang="es" sz="1000">
                          <a:solidFill>
                            <a:schemeClr val="dk1"/>
                          </a:solidFill>
                        </a:rPr>
                        <a:t> → solid, dashed, dotted, dotdash</a:t>
                      </a:r>
                      <a:endParaRPr sz="1000">
                        <a:solidFill>
                          <a:schemeClr val="dk1"/>
                        </a:solidFill>
                      </a:endParaRPr>
                    </a:p>
                    <a:p>
                      <a:pPr indent="-292100" lvl="0" marL="457200" rtl="0">
                        <a:spcBef>
                          <a:spcPts val="0"/>
                        </a:spcBef>
                        <a:spcAft>
                          <a:spcPts val="0"/>
                        </a:spcAft>
                        <a:buClr>
                          <a:schemeClr val="dk1"/>
                        </a:buClr>
                        <a:buSzPts val="1000"/>
                        <a:buChar char="❏"/>
                      </a:pPr>
                      <a:r>
                        <a:rPr b="1" lang="es" sz="1000">
                          <a:solidFill>
                            <a:schemeClr val="dk1"/>
                          </a:solidFill>
                        </a:rPr>
                        <a:t>lwd</a:t>
                      </a:r>
                      <a:r>
                        <a:rPr lang="es" sz="1000">
                          <a:solidFill>
                            <a:schemeClr val="dk1"/>
                          </a:solidFill>
                        </a:rPr>
                        <a:t> → grosor de la línea</a:t>
                      </a:r>
                      <a:endParaRPr sz="1000">
                        <a:solidFill>
                          <a:schemeClr val="dk1"/>
                        </a:solidFill>
                      </a:endParaRPr>
                    </a:p>
                    <a:p>
                      <a:pPr indent="0" lvl="0" marL="0" rtl="0">
                        <a:spcBef>
                          <a:spcPts val="0"/>
                        </a:spcBef>
                        <a:spcAft>
                          <a:spcPts val="0"/>
                        </a:spcAft>
                        <a:buNone/>
                      </a:pPr>
                      <a:r>
                        <a:t/>
                      </a:r>
                      <a:endParaRPr sz="1000">
                        <a:solidFill>
                          <a:schemeClr val="dk1"/>
                        </a:solidFill>
                      </a:endParaRPr>
                    </a:p>
                    <a:p>
                      <a:pPr indent="0" lvl="0" marL="0" rtl="0" algn="ctr">
                        <a:spcBef>
                          <a:spcPts val="0"/>
                        </a:spcBef>
                        <a:spcAft>
                          <a:spcPts val="0"/>
                        </a:spcAft>
                        <a:buNone/>
                      </a:pPr>
                      <a:r>
                        <a:rPr b="1" lang="es" sz="1000">
                          <a:solidFill>
                            <a:schemeClr val="dk1"/>
                          </a:solidFill>
                        </a:rPr>
                        <a:t>Rangos de x e Y. Marcas en X e Y</a:t>
                      </a:r>
                      <a:endParaRPr b="1" sz="1000">
                        <a:solidFill>
                          <a:schemeClr val="dk1"/>
                        </a:solidFill>
                      </a:endParaRPr>
                    </a:p>
                    <a:p>
                      <a:pPr indent="0" lvl="0" marL="0" rtl="0">
                        <a:spcBef>
                          <a:spcPts val="0"/>
                        </a:spcBef>
                        <a:spcAft>
                          <a:spcPts val="0"/>
                        </a:spcAft>
                        <a:buNone/>
                      </a:pPr>
                      <a:r>
                        <a:t/>
                      </a:r>
                      <a:endParaRPr sz="1000">
                        <a:solidFill>
                          <a:schemeClr val="dk1"/>
                        </a:solidFill>
                      </a:endParaRPr>
                    </a:p>
                    <a:p>
                      <a:pPr indent="-292100" lvl="0" marL="457200" rtl="0">
                        <a:spcBef>
                          <a:spcPts val="0"/>
                        </a:spcBef>
                        <a:spcAft>
                          <a:spcPts val="0"/>
                        </a:spcAft>
                        <a:buClr>
                          <a:schemeClr val="dk1"/>
                        </a:buClr>
                        <a:buSzPts val="1000"/>
                        <a:buChar char="❏"/>
                      </a:pPr>
                      <a:r>
                        <a:rPr b="1" lang="es" sz="1000">
                          <a:solidFill>
                            <a:schemeClr val="dk1"/>
                          </a:solidFill>
                        </a:rPr>
                        <a:t>xlim (xmin, xmax) </a:t>
                      </a:r>
                      <a:r>
                        <a:rPr lang="es" sz="1000">
                          <a:solidFill>
                            <a:schemeClr val="dk1"/>
                          </a:solidFill>
                        </a:rPr>
                        <a:t>e</a:t>
                      </a:r>
                      <a:r>
                        <a:rPr b="1" lang="es" sz="1000">
                          <a:solidFill>
                            <a:schemeClr val="dk1"/>
                          </a:solidFill>
                        </a:rPr>
                        <a:t> ylim(ymin, ymax)</a:t>
                      </a:r>
                      <a:endParaRPr b="1" sz="1000">
                        <a:solidFill>
                          <a:schemeClr val="dk1"/>
                        </a:solidFill>
                      </a:endParaRPr>
                    </a:p>
                    <a:p>
                      <a:pPr indent="-292100" lvl="0" marL="457200" rtl="0">
                        <a:spcBef>
                          <a:spcPts val="0"/>
                        </a:spcBef>
                        <a:spcAft>
                          <a:spcPts val="0"/>
                        </a:spcAft>
                        <a:buClr>
                          <a:schemeClr val="dk1"/>
                        </a:buClr>
                        <a:buSzPts val="1000"/>
                        <a:buChar char="❏"/>
                      </a:pPr>
                      <a:r>
                        <a:rPr b="1" lang="es" sz="1000">
                          <a:solidFill>
                            <a:schemeClr val="dk1"/>
                          </a:solidFill>
                        </a:rPr>
                        <a:t>xaxp</a:t>
                      </a:r>
                      <a:r>
                        <a:rPr lang="es" sz="1000">
                          <a:solidFill>
                            <a:schemeClr val="dk1"/>
                          </a:solidFill>
                        </a:rPr>
                        <a:t> e </a:t>
                      </a:r>
                      <a:r>
                        <a:rPr b="1" lang="es" sz="1000">
                          <a:solidFill>
                            <a:schemeClr val="dk1"/>
                          </a:solidFill>
                        </a:rPr>
                        <a:t>yaxp // xaxp(1,10,9) → </a:t>
                      </a:r>
                      <a:r>
                        <a:rPr lang="es" sz="1000">
                          <a:solidFill>
                            <a:schemeClr val="dk1"/>
                          </a:solidFill>
                        </a:rPr>
                        <a:t>dibuja 9+1 marcas entre el 1 y el 10 en el eje X</a:t>
                      </a:r>
                      <a:endParaRPr sz="1000">
                        <a:solidFill>
                          <a:schemeClr val="dk1"/>
                        </a:solidFill>
                      </a:endParaRPr>
                    </a:p>
                    <a:p>
                      <a:pPr indent="0" lvl="0" marL="0">
                        <a:spcBef>
                          <a:spcPts val="0"/>
                        </a:spcBef>
                        <a:spcAft>
                          <a:spcPts val="0"/>
                        </a:spcAft>
                        <a:buNone/>
                      </a:pPr>
                      <a:r>
                        <a:t/>
                      </a:r>
                      <a:endParaRPr/>
                    </a:p>
                  </a:txBody>
                  <a:tcPr marT="91425" marB="91425" marR="91425" marL="91425"/>
                </a:tc>
                <a:tc>
                  <a:txBody>
                    <a:bodyPr>
                      <a:noAutofit/>
                    </a:bodyPr>
                    <a:lstStyle/>
                    <a:p>
                      <a:pPr indent="0" lvl="0" marL="0" rtl="0" algn="ctr">
                        <a:spcBef>
                          <a:spcPts val="0"/>
                        </a:spcBef>
                        <a:spcAft>
                          <a:spcPts val="0"/>
                        </a:spcAft>
                        <a:buNone/>
                      </a:pPr>
                      <a:r>
                        <a:rPr b="1" lang="es" sz="1000">
                          <a:solidFill>
                            <a:schemeClr val="dk1"/>
                          </a:solidFill>
                        </a:rPr>
                        <a:t>Añadiendo</a:t>
                      </a:r>
                      <a:endParaRPr b="1" sz="1000">
                        <a:solidFill>
                          <a:schemeClr val="dk1"/>
                        </a:solidFill>
                      </a:endParaRPr>
                    </a:p>
                    <a:p>
                      <a:pPr indent="0" lvl="0" marL="0" rtl="0" algn="ctr">
                        <a:spcBef>
                          <a:spcPts val="0"/>
                        </a:spcBef>
                        <a:spcAft>
                          <a:spcPts val="0"/>
                        </a:spcAft>
                        <a:buNone/>
                      </a:pPr>
                      <a:r>
                        <a:t/>
                      </a:r>
                      <a:endParaRPr b="1" sz="1000">
                        <a:solidFill>
                          <a:schemeClr val="dk1"/>
                        </a:solidFill>
                      </a:endParaRPr>
                    </a:p>
                    <a:p>
                      <a:pPr indent="-292100" lvl="0" marL="457200" rtl="0">
                        <a:spcBef>
                          <a:spcPts val="0"/>
                        </a:spcBef>
                        <a:spcAft>
                          <a:spcPts val="0"/>
                        </a:spcAft>
                        <a:buClr>
                          <a:schemeClr val="dk1"/>
                        </a:buClr>
                        <a:buSzPts val="1000"/>
                        <a:buChar char="❏"/>
                      </a:pPr>
                      <a:r>
                        <a:rPr lang="es" sz="1000">
                          <a:solidFill>
                            <a:schemeClr val="dk1"/>
                          </a:solidFill>
                        </a:rPr>
                        <a:t>Puntos con </a:t>
                      </a:r>
                      <a:r>
                        <a:rPr b="1" lang="es" sz="1000">
                          <a:solidFill>
                            <a:schemeClr val="dk1"/>
                          </a:solidFill>
                        </a:rPr>
                        <a:t>points (vector X, vector Y, pch=, col=)</a:t>
                      </a:r>
                      <a:endParaRPr b="1" sz="1000">
                        <a:solidFill>
                          <a:schemeClr val="dk1"/>
                        </a:solidFill>
                      </a:endParaRPr>
                    </a:p>
                    <a:p>
                      <a:pPr indent="-292100" lvl="0" marL="457200" rtl="0">
                        <a:spcBef>
                          <a:spcPts val="0"/>
                        </a:spcBef>
                        <a:spcAft>
                          <a:spcPts val="0"/>
                        </a:spcAft>
                        <a:buClr>
                          <a:schemeClr val="dk1"/>
                        </a:buClr>
                        <a:buSzPts val="1000"/>
                        <a:buChar char="❏"/>
                      </a:pPr>
                      <a:r>
                        <a:rPr lang="es" sz="1000">
                          <a:solidFill>
                            <a:schemeClr val="dk1"/>
                          </a:solidFill>
                        </a:rPr>
                        <a:t>Líneas con</a:t>
                      </a:r>
                      <a:r>
                        <a:rPr b="1" lang="es" sz="1000">
                          <a:solidFill>
                            <a:schemeClr val="dk1"/>
                          </a:solidFill>
                        </a:rPr>
                        <a:t> abline → abline(a,b) para recta y=a+bx, abline(v=xo) para vertical y abline(h=yo) para horizontal.</a:t>
                      </a:r>
                      <a:endParaRPr b="1" sz="1000">
                        <a:solidFill>
                          <a:schemeClr val="dk1"/>
                        </a:solidFill>
                      </a:endParaRPr>
                    </a:p>
                    <a:p>
                      <a:pPr indent="-292100" lvl="0" marL="457200" rtl="0">
                        <a:spcBef>
                          <a:spcPts val="0"/>
                        </a:spcBef>
                        <a:spcAft>
                          <a:spcPts val="0"/>
                        </a:spcAft>
                        <a:buClr>
                          <a:schemeClr val="dk1"/>
                        </a:buClr>
                        <a:buSzPts val="1000"/>
                        <a:buChar char="❏"/>
                      </a:pPr>
                      <a:r>
                        <a:rPr lang="es" sz="1000">
                          <a:solidFill>
                            <a:schemeClr val="dk1"/>
                          </a:solidFill>
                        </a:rPr>
                        <a:t>Grid con </a:t>
                      </a:r>
                      <a:r>
                        <a:rPr b="1" lang="es" sz="1000">
                          <a:solidFill>
                            <a:schemeClr val="dk1"/>
                          </a:solidFill>
                        </a:rPr>
                        <a:t>abline(h=0:9, v=-3:3, …)</a:t>
                      </a:r>
                      <a:endParaRPr b="1" sz="1000">
                        <a:solidFill>
                          <a:schemeClr val="dk1"/>
                        </a:solidFill>
                      </a:endParaRPr>
                    </a:p>
                    <a:p>
                      <a:pPr indent="-292100" lvl="0" marL="457200" rtl="0">
                        <a:spcBef>
                          <a:spcPts val="0"/>
                        </a:spcBef>
                        <a:spcAft>
                          <a:spcPts val="0"/>
                        </a:spcAft>
                        <a:buClr>
                          <a:schemeClr val="dk1"/>
                        </a:buClr>
                        <a:buSzPts val="1000"/>
                        <a:buChar char="❏"/>
                      </a:pPr>
                      <a:r>
                        <a:rPr lang="es" sz="1000">
                          <a:solidFill>
                            <a:schemeClr val="dk1"/>
                          </a:solidFill>
                        </a:rPr>
                        <a:t>Texto →</a:t>
                      </a:r>
                      <a:r>
                        <a:rPr b="1" lang="es" sz="1000">
                          <a:solidFill>
                            <a:schemeClr val="dk1"/>
                          </a:solidFill>
                        </a:rPr>
                        <a:t> text (x,y, labels=..., pos=...)  </a:t>
                      </a:r>
                      <a:r>
                        <a:rPr lang="es" sz="1000">
                          <a:solidFill>
                            <a:schemeClr val="dk1"/>
                          </a:solidFill>
                        </a:rPr>
                        <a:t>donde pos=NULL,1,2,3,4  indica en el centro , abajo, izq, arriba y dcha.</a:t>
                      </a:r>
                      <a:endParaRPr sz="1000">
                        <a:solidFill>
                          <a:schemeClr val="dk1"/>
                        </a:solidFill>
                      </a:endParaRPr>
                    </a:p>
                    <a:p>
                      <a:pPr indent="0" lvl="0" marL="0" rtl="0">
                        <a:spcBef>
                          <a:spcPts val="0"/>
                        </a:spcBef>
                        <a:spcAft>
                          <a:spcPts val="0"/>
                        </a:spcAft>
                        <a:buNone/>
                      </a:pPr>
                      <a:r>
                        <a:t/>
                      </a:r>
                      <a:endParaRPr sz="1000">
                        <a:solidFill>
                          <a:schemeClr val="dk1"/>
                        </a:solidFill>
                      </a:endParaRPr>
                    </a:p>
                    <a:p>
                      <a:pPr indent="0" lvl="0" marL="0">
                        <a:spcBef>
                          <a:spcPts val="0"/>
                        </a:spcBef>
                        <a:spcAft>
                          <a:spcPts val="0"/>
                        </a:spcAft>
                        <a:buNone/>
                      </a:pPr>
                      <a:r>
                        <a:t/>
                      </a:r>
                      <a:endParaRPr/>
                    </a:p>
                  </a:txBody>
                  <a:tcPr marT="91425" marB="91425" marR="91425" marL="91425"/>
                </a:tc>
              </a:tr>
            </a:tbl>
          </a:graphicData>
        </a:graphic>
      </p:graphicFrame>
      <p:pic>
        <p:nvPicPr>
          <p:cNvPr id="447" name="Shape 447"/>
          <p:cNvPicPr preferRelativeResize="0"/>
          <p:nvPr/>
        </p:nvPicPr>
        <p:blipFill>
          <a:blip r:embed="rId4">
            <a:alphaModFix/>
          </a:blip>
          <a:stretch>
            <a:fillRect/>
          </a:stretch>
        </p:blipFill>
        <p:spPr>
          <a:xfrm>
            <a:off x="526925" y="1117350"/>
            <a:ext cx="2574624" cy="1498100"/>
          </a:xfrm>
          <a:prstGeom prst="rect">
            <a:avLst/>
          </a:prstGeom>
          <a:noFill/>
          <a:ln>
            <a:noFill/>
          </a:ln>
        </p:spPr>
      </p:pic>
      <p:pic>
        <p:nvPicPr>
          <p:cNvPr id="448" name="Shape 448"/>
          <p:cNvPicPr preferRelativeResize="0"/>
          <p:nvPr/>
        </p:nvPicPr>
        <p:blipFill>
          <a:blip r:embed="rId5">
            <a:alphaModFix/>
          </a:blip>
          <a:stretch>
            <a:fillRect/>
          </a:stretch>
        </p:blipFill>
        <p:spPr>
          <a:xfrm>
            <a:off x="6067825" y="1117350"/>
            <a:ext cx="2574625" cy="699375"/>
          </a:xfrm>
          <a:prstGeom prst="rect">
            <a:avLst/>
          </a:prstGeom>
          <a:noFill/>
          <a:ln>
            <a:noFill/>
          </a:ln>
        </p:spPr>
      </p:pic>
      <p:pic>
        <p:nvPicPr>
          <p:cNvPr id="449" name="Shape 449"/>
          <p:cNvPicPr preferRelativeResize="0"/>
          <p:nvPr/>
        </p:nvPicPr>
        <p:blipFill>
          <a:blip r:embed="rId6">
            <a:alphaModFix/>
          </a:blip>
          <a:stretch>
            <a:fillRect/>
          </a:stretch>
        </p:blipFill>
        <p:spPr>
          <a:xfrm>
            <a:off x="7118600" y="1586075"/>
            <a:ext cx="1436224" cy="1029375"/>
          </a:xfrm>
          <a:prstGeom prst="rect">
            <a:avLst/>
          </a:prstGeom>
          <a:noFill/>
          <a:ln>
            <a:noFill/>
          </a:ln>
        </p:spPr>
      </p:pic>
      <p:pic>
        <p:nvPicPr>
          <p:cNvPr id="450" name="Shape 450"/>
          <p:cNvPicPr preferRelativeResize="0"/>
          <p:nvPr/>
        </p:nvPicPr>
        <p:blipFill>
          <a:blip r:embed="rId7">
            <a:alphaModFix/>
          </a:blip>
          <a:stretch>
            <a:fillRect/>
          </a:stretch>
        </p:blipFill>
        <p:spPr>
          <a:xfrm>
            <a:off x="839000" y="4137250"/>
            <a:ext cx="749575" cy="537250"/>
          </a:xfrm>
          <a:prstGeom prst="rect">
            <a:avLst/>
          </a:prstGeom>
          <a:noFill/>
          <a:ln>
            <a:noFill/>
          </a:ln>
        </p:spPr>
      </p:pic>
      <p:pic>
        <p:nvPicPr>
          <p:cNvPr id="451" name="Shape 451"/>
          <p:cNvPicPr preferRelativeResize="0"/>
          <p:nvPr/>
        </p:nvPicPr>
        <p:blipFill>
          <a:blip r:embed="rId8">
            <a:alphaModFix/>
          </a:blip>
          <a:stretch>
            <a:fillRect/>
          </a:stretch>
        </p:blipFill>
        <p:spPr>
          <a:xfrm>
            <a:off x="1937625" y="4096988"/>
            <a:ext cx="861950" cy="617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Shape 45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Gráfica I: </a:t>
            </a:r>
            <a:r>
              <a:rPr lang="es" sz="2400"/>
              <a:t>plot</a:t>
            </a:r>
            <a:endParaRPr sz="2400"/>
          </a:p>
        </p:txBody>
      </p:sp>
      <p:sp>
        <p:nvSpPr>
          <p:cNvPr id="457" name="Shape 457"/>
          <p:cNvSpPr txBox="1"/>
          <p:nvPr>
            <p:ph idx="1" type="body"/>
          </p:nvPr>
        </p:nvSpPr>
        <p:spPr>
          <a:xfrm>
            <a:off x="311700" y="1225225"/>
            <a:ext cx="4710000" cy="2239200"/>
          </a:xfrm>
          <a:prstGeom prst="rect">
            <a:avLst/>
          </a:prstGeom>
        </p:spPr>
        <p:txBody>
          <a:bodyPr anchorCtr="0" anchor="t" bIns="91425" lIns="91425" spcFirstLastPara="1" rIns="91425" wrap="square" tIns="91425">
            <a:noAutofit/>
          </a:bodyPr>
          <a:lstStyle/>
          <a:p>
            <a:pPr indent="-292100" lvl="0" marL="457200" rtl="0">
              <a:spcBef>
                <a:spcPts val="0"/>
              </a:spcBef>
              <a:spcAft>
                <a:spcPts val="0"/>
              </a:spcAft>
              <a:buSzPts val="1000"/>
              <a:buChar char="❏"/>
            </a:pPr>
            <a:r>
              <a:rPr lang="es" sz="1000"/>
              <a:t>Para poner varios textos </a:t>
            </a:r>
            <a:r>
              <a:rPr b="1" lang="es" sz="1000"/>
              <a:t>→ text(vectorx, vectory, pos=c(1,3,2,..), labels=c(“Una”,”dos”,... ))</a:t>
            </a:r>
            <a:endParaRPr b="1" sz="1000"/>
          </a:p>
          <a:p>
            <a:pPr indent="-292100" lvl="0" marL="457200" rtl="0">
              <a:spcBef>
                <a:spcPts val="0"/>
              </a:spcBef>
              <a:spcAft>
                <a:spcPts val="0"/>
              </a:spcAft>
              <a:buSzPts val="1000"/>
              <a:buChar char="❏"/>
            </a:pPr>
            <a:r>
              <a:rPr lang="es" sz="1000"/>
              <a:t>Para línea poligonal → </a:t>
            </a:r>
            <a:r>
              <a:rPr b="1" lang="es" sz="1000"/>
              <a:t>lines(vectorX, vectory…)</a:t>
            </a:r>
            <a:endParaRPr b="1" sz="1000"/>
          </a:p>
          <a:p>
            <a:pPr indent="-292100" lvl="0" marL="457200" rtl="0">
              <a:spcBef>
                <a:spcPts val="0"/>
              </a:spcBef>
              <a:spcAft>
                <a:spcPts val="0"/>
              </a:spcAft>
              <a:buSzPts val="1000"/>
              <a:buChar char="❏"/>
            </a:pPr>
            <a:r>
              <a:rPr lang="es" sz="1000"/>
              <a:t>Para una función añadida →</a:t>
            </a:r>
            <a:r>
              <a:rPr b="1" lang="es" sz="1000"/>
              <a:t> curve( f(x), … parámetros de plot, … )</a:t>
            </a:r>
            <a:r>
              <a:rPr lang="es" sz="1000"/>
              <a:t> y poner </a:t>
            </a:r>
            <a:r>
              <a:rPr b="1" lang="es" sz="1000"/>
              <a:t>add=TRUE</a:t>
            </a:r>
            <a:r>
              <a:rPr lang="es" sz="1000"/>
              <a:t> si se superpone al plot otiginal. Equivale a plot para funciones.</a:t>
            </a:r>
            <a:endParaRPr sz="1000"/>
          </a:p>
          <a:p>
            <a:pPr indent="-292100" lvl="0" marL="457200" rtl="0">
              <a:spcBef>
                <a:spcPts val="0"/>
              </a:spcBef>
              <a:spcAft>
                <a:spcPts val="0"/>
              </a:spcAft>
              <a:buSzPts val="1000"/>
              <a:buChar char="❏"/>
            </a:pPr>
            <a:r>
              <a:rPr lang="es" sz="1000"/>
              <a:t>Para leyendas → </a:t>
            </a:r>
            <a:r>
              <a:rPr b="1" lang="es" sz="1000"/>
              <a:t>legend (posicion, legend=c(...), parámetros…)</a:t>
            </a:r>
            <a:endParaRPr b="1" sz="1000"/>
          </a:p>
          <a:p>
            <a:pPr indent="-292100" lvl="1" marL="914400" rtl="0">
              <a:spcBef>
                <a:spcPts val="0"/>
              </a:spcBef>
              <a:spcAft>
                <a:spcPts val="0"/>
              </a:spcAft>
              <a:buSzPts val="1000"/>
              <a:buChar char="❏"/>
            </a:pPr>
            <a:r>
              <a:rPr b="1" lang="es" sz="1000"/>
              <a:t>posicion</a:t>
            </a:r>
            <a:r>
              <a:rPr lang="es" sz="1000"/>
              <a:t>  puede ser topleft, rightbuttom, center… (otros ajustes ver </a:t>
            </a:r>
            <a:r>
              <a:rPr b="1" lang="es" sz="1000"/>
              <a:t>x </a:t>
            </a:r>
            <a:r>
              <a:rPr lang="es" sz="1000"/>
              <a:t>e </a:t>
            </a:r>
            <a:r>
              <a:rPr b="1" lang="es" sz="1000"/>
              <a:t>y</a:t>
            </a:r>
            <a:r>
              <a:rPr lang="es" sz="1000"/>
              <a:t>)</a:t>
            </a:r>
            <a:endParaRPr sz="1000"/>
          </a:p>
          <a:p>
            <a:pPr indent="-292100" lvl="1" marL="914400" rtl="0">
              <a:spcBef>
                <a:spcPts val="0"/>
              </a:spcBef>
              <a:spcAft>
                <a:spcPts val="0"/>
              </a:spcAft>
              <a:buSzPts val="1000"/>
              <a:buChar char="❏"/>
            </a:pPr>
            <a:r>
              <a:rPr lang="es" sz="1000"/>
              <a:t>Vector </a:t>
            </a:r>
            <a:r>
              <a:rPr b="1" lang="es" sz="1000"/>
              <a:t>leged</a:t>
            </a:r>
            <a:r>
              <a:rPr lang="es" sz="1000"/>
              <a:t> contiene los nombres de las curvas. Se puede usar </a:t>
            </a:r>
            <a:r>
              <a:rPr b="1" lang="es" sz="1000"/>
              <a:t>expression</a:t>
            </a:r>
            <a:r>
              <a:rPr lang="es" sz="1000"/>
              <a:t> en él.	</a:t>
            </a:r>
            <a:endParaRPr sz="1000"/>
          </a:p>
          <a:p>
            <a:pPr indent="-292100" lvl="1" marL="914400">
              <a:spcBef>
                <a:spcPts val="0"/>
              </a:spcBef>
              <a:spcAft>
                <a:spcPts val="0"/>
              </a:spcAft>
              <a:buSzPts val="1000"/>
              <a:buChar char="❏"/>
            </a:pPr>
            <a:r>
              <a:rPr lang="es" sz="1000"/>
              <a:t>Parámetros como </a:t>
            </a:r>
            <a:r>
              <a:rPr b="1" lang="es" sz="1000"/>
              <a:t>lty</a:t>
            </a:r>
            <a:r>
              <a:rPr lang="es" sz="1000"/>
              <a:t>, </a:t>
            </a:r>
            <a:r>
              <a:rPr b="1" lang="es" sz="1000"/>
              <a:t>pch</a:t>
            </a:r>
            <a:r>
              <a:rPr lang="es" sz="1000"/>
              <a:t>, etc.</a:t>
            </a:r>
            <a:endParaRPr sz="1000"/>
          </a:p>
        </p:txBody>
      </p:sp>
      <p:pic>
        <p:nvPicPr>
          <p:cNvPr id="458" name="Shape 458"/>
          <p:cNvPicPr preferRelativeResize="0"/>
          <p:nvPr/>
        </p:nvPicPr>
        <p:blipFill>
          <a:blip r:embed="rId3">
            <a:alphaModFix/>
          </a:blip>
          <a:stretch>
            <a:fillRect/>
          </a:stretch>
        </p:blipFill>
        <p:spPr>
          <a:xfrm>
            <a:off x="5395775" y="617975"/>
            <a:ext cx="3153626" cy="1400125"/>
          </a:xfrm>
          <a:prstGeom prst="rect">
            <a:avLst/>
          </a:prstGeom>
          <a:noFill/>
          <a:ln>
            <a:noFill/>
          </a:ln>
        </p:spPr>
      </p:pic>
      <p:sp>
        <p:nvSpPr>
          <p:cNvPr id="459" name="Shape 459"/>
          <p:cNvSpPr txBox="1"/>
          <p:nvPr/>
        </p:nvSpPr>
        <p:spPr>
          <a:xfrm>
            <a:off x="5472588" y="1935075"/>
            <a:ext cx="3000000" cy="300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000"/>
              <a:t>G1=function(a,b,c,t){a*exp(-b*exp(-c*t))}</a:t>
            </a:r>
            <a:endParaRPr sz="1000"/>
          </a:p>
          <a:p>
            <a:pPr indent="0" lvl="0" marL="0" rtl="0">
              <a:spcBef>
                <a:spcPts val="0"/>
              </a:spcBef>
              <a:spcAft>
                <a:spcPts val="0"/>
              </a:spcAft>
              <a:buNone/>
            </a:pPr>
            <a:r>
              <a:rPr lang="es" sz="1000"/>
              <a:t>b=0.5</a:t>
            </a:r>
            <a:endParaRPr sz="1000"/>
          </a:p>
          <a:p>
            <a:pPr indent="0" lvl="0" marL="0" rtl="0">
              <a:spcBef>
                <a:spcPts val="0"/>
              </a:spcBef>
              <a:spcAft>
                <a:spcPts val="0"/>
              </a:spcAft>
              <a:buNone/>
            </a:pPr>
            <a:r>
              <a:rPr lang="es" sz="1000"/>
              <a:t>c=2</a:t>
            </a:r>
            <a:endParaRPr sz="1000"/>
          </a:p>
          <a:p>
            <a:pPr indent="0" lvl="0" marL="0" rtl="0">
              <a:spcBef>
                <a:spcPts val="0"/>
              </a:spcBef>
              <a:spcAft>
                <a:spcPts val="0"/>
              </a:spcAft>
              <a:buNone/>
            </a:pPr>
            <a:r>
              <a:rPr lang="es" sz="1000"/>
              <a:t>t=-10:10</a:t>
            </a:r>
            <a:endParaRPr sz="1000"/>
          </a:p>
          <a:p>
            <a:pPr indent="0" lvl="0" marL="0" rtl="0">
              <a:spcBef>
                <a:spcPts val="0"/>
              </a:spcBef>
              <a:spcAft>
                <a:spcPts val="0"/>
              </a:spcAft>
              <a:buNone/>
            </a:pPr>
            <a:r>
              <a:rPr lang="es" sz="1000"/>
              <a:t>mi = expression(a*e^(-b*e^(-c*t)))</a:t>
            </a:r>
            <a:endParaRPr sz="1000"/>
          </a:p>
          <a:p>
            <a:pPr indent="0" lvl="0" marL="0" rtl="0">
              <a:spcBef>
                <a:spcPts val="0"/>
              </a:spcBef>
              <a:spcAft>
                <a:spcPts val="0"/>
              </a:spcAft>
              <a:buNone/>
            </a:pPr>
            <a:r>
              <a:rPr lang="es" sz="1000"/>
              <a:t>old.par=par()</a:t>
            </a:r>
            <a:endParaRPr sz="1000"/>
          </a:p>
          <a:p>
            <a:pPr indent="0" lvl="0" marL="0" rtl="0">
              <a:spcBef>
                <a:spcPts val="0"/>
              </a:spcBef>
              <a:spcAft>
                <a:spcPts val="0"/>
              </a:spcAft>
              <a:buNone/>
            </a:pPr>
            <a:r>
              <a:rPr lang="es" sz="1000"/>
              <a:t>par(mar=c(5,5,5,5))</a:t>
            </a:r>
            <a:endParaRPr sz="1000"/>
          </a:p>
          <a:p>
            <a:pPr indent="0" lvl="0" marL="0" rtl="0">
              <a:spcBef>
                <a:spcPts val="0"/>
              </a:spcBef>
              <a:spcAft>
                <a:spcPts val="0"/>
              </a:spcAft>
              <a:buNone/>
            </a:pPr>
            <a:r>
              <a:rPr lang="es" sz="1000"/>
              <a:t>plot(t,G1(1,b,c,t),xlab="t",ylab=mi,main="función de Gompertz; ejercicio a",xlim=c(-10,10),ylim=c(0,3),col="red",lty="solid",lwd="2",type="l",xaxp=c(-10,10,20))</a:t>
            </a:r>
            <a:endParaRPr sz="1000"/>
          </a:p>
          <a:p>
            <a:pPr indent="0" lvl="0" marL="0" rtl="0">
              <a:spcBef>
                <a:spcPts val="0"/>
              </a:spcBef>
              <a:spcAft>
                <a:spcPts val="0"/>
              </a:spcAft>
              <a:buNone/>
            </a:pPr>
            <a:r>
              <a:rPr lang="es" sz="1000"/>
              <a:t>curve(G1(2,b,c,x),xlim=c(-10,10),ylim=c(0,3),col="blue",lty="solid",lwd="2",type="l",add=TRUE)</a:t>
            </a:r>
            <a:endParaRPr sz="1000"/>
          </a:p>
          <a:p>
            <a:pPr indent="0" lvl="0" marL="0" rtl="0">
              <a:spcBef>
                <a:spcPts val="0"/>
              </a:spcBef>
              <a:spcAft>
                <a:spcPts val="0"/>
              </a:spcAft>
              <a:buNone/>
            </a:pPr>
            <a:r>
              <a:rPr lang="es" sz="1000"/>
              <a:t>abline(h=1,col="red",lty="dotted")</a:t>
            </a:r>
            <a:endParaRPr sz="1000"/>
          </a:p>
          <a:p>
            <a:pPr indent="0" lvl="0" marL="0" rtl="0">
              <a:spcBef>
                <a:spcPts val="0"/>
              </a:spcBef>
              <a:spcAft>
                <a:spcPts val="0"/>
              </a:spcAft>
              <a:buNone/>
            </a:pPr>
            <a:r>
              <a:rPr lang="es" sz="1000"/>
              <a:t>abline(h=2,col="blue",lty="dashed")</a:t>
            </a:r>
            <a:endParaRPr sz="1000"/>
          </a:p>
          <a:p>
            <a:pPr indent="0" lvl="0" marL="0" rtl="0">
              <a:spcBef>
                <a:spcPts val="0"/>
              </a:spcBef>
              <a:spcAft>
                <a:spcPts val="0"/>
              </a:spcAft>
              <a:buNone/>
            </a:pPr>
            <a:r>
              <a:rPr lang="es" sz="1000"/>
              <a:t>legend("topleft",legend=c("a=1","a=2"),col=c("red","blue"),lwd=2,lty=c("dotted","dashed"))</a:t>
            </a:r>
            <a:endParaRPr sz="1000"/>
          </a:p>
          <a:p>
            <a:pPr indent="0" lvl="0" marL="0" rtl="0">
              <a:spcBef>
                <a:spcPts val="0"/>
              </a:spcBef>
              <a:spcAft>
                <a:spcPts val="0"/>
              </a:spcAft>
              <a:buNone/>
            </a:pPr>
            <a:r>
              <a:rPr lang="es" sz="1000"/>
              <a:t>text(0,2.5,labels="con b=1/2 y c=2",pos=NULL)</a:t>
            </a:r>
            <a:endParaRPr sz="1000"/>
          </a:p>
          <a:p>
            <a:pPr indent="0" lvl="0" marL="0" rtl="0">
              <a:spcBef>
                <a:spcPts val="0"/>
              </a:spcBef>
              <a:spcAft>
                <a:spcPts val="0"/>
              </a:spcAft>
              <a:buNone/>
            </a:pPr>
            <a:r>
              <a:rPr lang="es" sz="1000"/>
              <a:t>par=old.par</a:t>
            </a:r>
            <a:endParaRPr sz="1000"/>
          </a:p>
        </p:txBody>
      </p:sp>
      <p:pic>
        <p:nvPicPr>
          <p:cNvPr id="460" name="Shape 460"/>
          <p:cNvPicPr preferRelativeResize="0"/>
          <p:nvPr/>
        </p:nvPicPr>
        <p:blipFill>
          <a:blip r:embed="rId4">
            <a:alphaModFix/>
          </a:blip>
          <a:stretch>
            <a:fillRect/>
          </a:stretch>
        </p:blipFill>
        <p:spPr>
          <a:xfrm>
            <a:off x="239775" y="3726550"/>
            <a:ext cx="2085074" cy="925725"/>
          </a:xfrm>
          <a:prstGeom prst="rect">
            <a:avLst/>
          </a:prstGeom>
          <a:noFill/>
          <a:ln>
            <a:noFill/>
          </a:ln>
        </p:spPr>
      </p:pic>
      <p:pic>
        <p:nvPicPr>
          <p:cNvPr id="461" name="Shape 461"/>
          <p:cNvPicPr preferRelativeResize="0"/>
          <p:nvPr/>
        </p:nvPicPr>
        <p:blipFill>
          <a:blip r:embed="rId5">
            <a:alphaModFix/>
          </a:blip>
          <a:stretch>
            <a:fillRect/>
          </a:stretch>
        </p:blipFill>
        <p:spPr>
          <a:xfrm>
            <a:off x="2611800" y="3726550"/>
            <a:ext cx="2085086" cy="925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Shape 466"/>
          <p:cNvSpPr txBox="1"/>
          <p:nvPr>
            <p:ph type="title"/>
          </p:nvPr>
        </p:nvSpPr>
        <p:spPr>
          <a:xfrm>
            <a:off x="311700" y="315925"/>
            <a:ext cx="8520600" cy="539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Datos cualitativos: </a:t>
            </a:r>
            <a:r>
              <a:rPr lang="es" sz="2400"/>
              <a:t>observaciones sobre cualidades</a:t>
            </a:r>
            <a:endParaRPr sz="2400"/>
          </a:p>
        </p:txBody>
      </p:sp>
      <p:pic>
        <p:nvPicPr>
          <p:cNvPr id="467" name="Shape 467"/>
          <p:cNvPicPr preferRelativeResize="0"/>
          <p:nvPr/>
        </p:nvPicPr>
        <p:blipFill>
          <a:blip r:embed="rId3">
            <a:alphaModFix/>
          </a:blip>
          <a:stretch>
            <a:fillRect/>
          </a:stretch>
        </p:blipFill>
        <p:spPr>
          <a:xfrm>
            <a:off x="311700" y="855025"/>
            <a:ext cx="3071649" cy="1251025"/>
          </a:xfrm>
          <a:prstGeom prst="rect">
            <a:avLst/>
          </a:prstGeom>
          <a:noFill/>
          <a:ln>
            <a:noFill/>
          </a:ln>
        </p:spPr>
      </p:pic>
      <p:sp>
        <p:nvSpPr>
          <p:cNvPr id="468" name="Shape 468"/>
          <p:cNvSpPr txBox="1"/>
          <p:nvPr/>
        </p:nvSpPr>
        <p:spPr>
          <a:xfrm>
            <a:off x="1950650" y="1292125"/>
            <a:ext cx="1432800" cy="813900"/>
          </a:xfrm>
          <a:prstGeom prst="rect">
            <a:avLst/>
          </a:prstGeom>
          <a:noFill/>
          <a:ln>
            <a:noFill/>
          </a:ln>
        </p:spPr>
        <p:txBody>
          <a:bodyPr anchorCtr="0" anchor="t" bIns="91425" lIns="91425" spcFirstLastPara="1" rIns="91425" wrap="square" tIns="91425">
            <a:noAutofit/>
          </a:bodyPr>
          <a:lstStyle/>
          <a:p>
            <a:pPr indent="0" lvl="0" marL="0" algn="just">
              <a:spcBef>
                <a:spcPts val="0"/>
              </a:spcBef>
              <a:spcAft>
                <a:spcPts val="0"/>
              </a:spcAft>
              <a:buNone/>
            </a:pPr>
            <a:r>
              <a:rPr b="1" lang="es"/>
              <a:t>table</a:t>
            </a:r>
            <a:r>
              <a:rPr lang="es"/>
              <a:t> → t</a:t>
            </a:r>
            <a:r>
              <a:rPr lang="es" sz="1200"/>
              <a:t>abla de frecuencias abs (contingencia)</a:t>
            </a:r>
            <a:endParaRPr sz="1200"/>
          </a:p>
        </p:txBody>
      </p:sp>
      <p:pic>
        <p:nvPicPr>
          <p:cNvPr id="469" name="Shape 469"/>
          <p:cNvPicPr preferRelativeResize="0"/>
          <p:nvPr/>
        </p:nvPicPr>
        <p:blipFill>
          <a:blip r:embed="rId4">
            <a:alphaModFix/>
          </a:blip>
          <a:stretch>
            <a:fillRect/>
          </a:stretch>
        </p:blipFill>
        <p:spPr>
          <a:xfrm>
            <a:off x="311700" y="2602950"/>
            <a:ext cx="2747050" cy="1877000"/>
          </a:xfrm>
          <a:prstGeom prst="rect">
            <a:avLst/>
          </a:prstGeom>
          <a:noFill/>
          <a:ln>
            <a:noFill/>
          </a:ln>
        </p:spPr>
      </p:pic>
      <p:sp>
        <p:nvSpPr>
          <p:cNvPr id="470" name="Shape 470"/>
          <p:cNvSpPr txBox="1"/>
          <p:nvPr/>
        </p:nvSpPr>
        <p:spPr>
          <a:xfrm>
            <a:off x="677275" y="2166025"/>
            <a:ext cx="2197200" cy="2121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s" sz="1200"/>
              <a:t>Añado factores a la tabla</a:t>
            </a:r>
            <a:endParaRPr b="1" sz="1200"/>
          </a:p>
        </p:txBody>
      </p:sp>
      <p:cxnSp>
        <p:nvCxnSpPr>
          <p:cNvPr id="471" name="Shape 471"/>
          <p:cNvCxnSpPr/>
          <p:nvPr/>
        </p:nvCxnSpPr>
        <p:spPr>
          <a:xfrm>
            <a:off x="3823300" y="855025"/>
            <a:ext cx="0" cy="4007400"/>
          </a:xfrm>
          <a:prstGeom prst="straightConnector1">
            <a:avLst/>
          </a:prstGeom>
          <a:noFill/>
          <a:ln cap="flat" cmpd="sng" w="19050">
            <a:solidFill>
              <a:srgbClr val="000000"/>
            </a:solidFill>
            <a:prstDash val="solid"/>
            <a:round/>
            <a:headEnd len="med" w="med" type="none"/>
            <a:tailEnd len="med" w="med" type="none"/>
          </a:ln>
        </p:spPr>
      </p:cxnSp>
      <p:pic>
        <p:nvPicPr>
          <p:cNvPr id="472" name="Shape 472"/>
          <p:cNvPicPr preferRelativeResize="0"/>
          <p:nvPr/>
        </p:nvPicPr>
        <p:blipFill>
          <a:blip r:embed="rId5">
            <a:alphaModFix/>
          </a:blip>
          <a:stretch>
            <a:fillRect/>
          </a:stretch>
        </p:blipFill>
        <p:spPr>
          <a:xfrm>
            <a:off x="2500463" y="2602950"/>
            <a:ext cx="982325" cy="702300"/>
          </a:xfrm>
          <a:prstGeom prst="rect">
            <a:avLst/>
          </a:prstGeom>
          <a:noFill/>
          <a:ln>
            <a:noFill/>
          </a:ln>
        </p:spPr>
      </p:pic>
      <p:sp>
        <p:nvSpPr>
          <p:cNvPr id="473" name="Shape 473"/>
          <p:cNvSpPr/>
          <p:nvPr/>
        </p:nvSpPr>
        <p:spPr>
          <a:xfrm>
            <a:off x="2412575" y="2515575"/>
            <a:ext cx="1173600" cy="873900"/>
          </a:xfrm>
          <a:prstGeom prst="rect">
            <a:avLst/>
          </a:prstGeom>
          <a:solidFill>
            <a:srgbClr val="26A7CC">
              <a:alpha val="2135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474" name="Shape 474"/>
          <p:cNvPicPr preferRelativeResize="0"/>
          <p:nvPr/>
        </p:nvPicPr>
        <p:blipFill>
          <a:blip r:embed="rId6">
            <a:alphaModFix/>
          </a:blip>
          <a:stretch>
            <a:fillRect/>
          </a:stretch>
        </p:blipFill>
        <p:spPr>
          <a:xfrm>
            <a:off x="1875225" y="3912844"/>
            <a:ext cx="1432800" cy="665831"/>
          </a:xfrm>
          <a:prstGeom prst="rect">
            <a:avLst/>
          </a:prstGeom>
          <a:noFill/>
          <a:ln>
            <a:noFill/>
          </a:ln>
        </p:spPr>
      </p:pic>
      <p:sp>
        <p:nvSpPr>
          <p:cNvPr id="475" name="Shape 475"/>
          <p:cNvSpPr/>
          <p:nvPr/>
        </p:nvSpPr>
        <p:spPr>
          <a:xfrm>
            <a:off x="1765975" y="3799000"/>
            <a:ext cx="1617300" cy="873900"/>
          </a:xfrm>
          <a:prstGeom prst="rect">
            <a:avLst/>
          </a:prstGeom>
          <a:solidFill>
            <a:srgbClr val="26A7CC">
              <a:alpha val="2135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6" name="Shape 476"/>
          <p:cNvSpPr txBox="1"/>
          <p:nvPr/>
        </p:nvSpPr>
        <p:spPr>
          <a:xfrm>
            <a:off x="3988600" y="792600"/>
            <a:ext cx="2197200" cy="3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t>Frec. relativas</a:t>
            </a:r>
            <a:endParaRPr b="1" sz="1200"/>
          </a:p>
        </p:txBody>
      </p:sp>
      <p:pic>
        <p:nvPicPr>
          <p:cNvPr id="477" name="Shape 477"/>
          <p:cNvPicPr preferRelativeResize="0"/>
          <p:nvPr/>
        </p:nvPicPr>
        <p:blipFill>
          <a:blip r:embed="rId7">
            <a:alphaModFix/>
          </a:blip>
          <a:stretch>
            <a:fillRect/>
          </a:stretch>
        </p:blipFill>
        <p:spPr>
          <a:xfrm>
            <a:off x="4223149" y="1154700"/>
            <a:ext cx="1728110" cy="932650"/>
          </a:xfrm>
          <a:prstGeom prst="rect">
            <a:avLst/>
          </a:prstGeom>
          <a:noFill/>
          <a:ln>
            <a:noFill/>
          </a:ln>
        </p:spPr>
      </p:pic>
      <p:cxnSp>
        <p:nvCxnSpPr>
          <p:cNvPr id="478" name="Shape 478"/>
          <p:cNvCxnSpPr/>
          <p:nvPr/>
        </p:nvCxnSpPr>
        <p:spPr>
          <a:xfrm>
            <a:off x="6273200" y="855025"/>
            <a:ext cx="0" cy="4007400"/>
          </a:xfrm>
          <a:prstGeom prst="straightConnector1">
            <a:avLst/>
          </a:prstGeom>
          <a:noFill/>
          <a:ln cap="flat" cmpd="sng" w="19050">
            <a:solidFill>
              <a:srgbClr val="000000"/>
            </a:solidFill>
            <a:prstDash val="solid"/>
            <a:round/>
            <a:headEnd len="med" w="med" type="none"/>
            <a:tailEnd len="med" w="med" type="none"/>
          </a:ln>
        </p:spPr>
      </p:cxnSp>
      <p:sp>
        <p:nvSpPr>
          <p:cNvPr id="479" name="Shape 479"/>
          <p:cNvSpPr txBox="1"/>
          <p:nvPr/>
        </p:nvSpPr>
        <p:spPr>
          <a:xfrm>
            <a:off x="3949650" y="2240850"/>
            <a:ext cx="2197200" cy="3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t>Nivel de cierta frecuencia</a:t>
            </a:r>
            <a:endParaRPr b="1" sz="1200"/>
          </a:p>
        </p:txBody>
      </p:sp>
      <p:pic>
        <p:nvPicPr>
          <p:cNvPr id="480" name="Shape 480"/>
          <p:cNvPicPr preferRelativeResize="0"/>
          <p:nvPr/>
        </p:nvPicPr>
        <p:blipFill>
          <a:blip r:embed="rId8">
            <a:alphaModFix/>
          </a:blip>
          <a:stretch>
            <a:fillRect/>
          </a:stretch>
        </p:blipFill>
        <p:spPr>
          <a:xfrm>
            <a:off x="4161600" y="2602952"/>
            <a:ext cx="1789650" cy="1349170"/>
          </a:xfrm>
          <a:prstGeom prst="rect">
            <a:avLst/>
          </a:prstGeom>
          <a:noFill/>
          <a:ln>
            <a:noFill/>
          </a:ln>
        </p:spPr>
      </p:pic>
      <p:sp>
        <p:nvSpPr>
          <p:cNvPr id="481" name="Shape 481"/>
          <p:cNvSpPr txBox="1"/>
          <p:nvPr/>
        </p:nvSpPr>
        <p:spPr>
          <a:xfrm>
            <a:off x="6595150" y="792600"/>
            <a:ext cx="2197200" cy="3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t>Bidimensionales</a:t>
            </a:r>
            <a:endParaRPr b="1" sz="1200"/>
          </a:p>
        </p:txBody>
      </p:sp>
      <p:pic>
        <p:nvPicPr>
          <p:cNvPr id="482" name="Shape 482"/>
          <p:cNvPicPr preferRelativeResize="0"/>
          <p:nvPr/>
        </p:nvPicPr>
        <p:blipFill>
          <a:blip r:embed="rId9">
            <a:alphaModFix/>
          </a:blip>
          <a:stretch>
            <a:fillRect/>
          </a:stretch>
        </p:blipFill>
        <p:spPr>
          <a:xfrm>
            <a:off x="6510325" y="1154700"/>
            <a:ext cx="2282025" cy="2921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Shape 487"/>
          <p:cNvSpPr txBox="1"/>
          <p:nvPr>
            <p:ph type="title"/>
          </p:nvPr>
        </p:nvSpPr>
        <p:spPr>
          <a:xfrm>
            <a:off x="311700" y="141125"/>
            <a:ext cx="8520600" cy="539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Datos cualitativos: </a:t>
            </a:r>
            <a:r>
              <a:rPr lang="es" sz="2400"/>
              <a:t>frecuencias relativas marginales y globales</a:t>
            </a:r>
            <a:endParaRPr sz="2400"/>
          </a:p>
        </p:txBody>
      </p:sp>
      <p:pic>
        <p:nvPicPr>
          <p:cNvPr id="488" name="Shape 488"/>
          <p:cNvPicPr preferRelativeResize="0"/>
          <p:nvPr/>
        </p:nvPicPr>
        <p:blipFill>
          <a:blip r:embed="rId3">
            <a:alphaModFix/>
          </a:blip>
          <a:stretch>
            <a:fillRect/>
          </a:stretch>
        </p:blipFill>
        <p:spPr>
          <a:xfrm>
            <a:off x="311700" y="767775"/>
            <a:ext cx="2051200" cy="2755350"/>
          </a:xfrm>
          <a:prstGeom prst="rect">
            <a:avLst/>
          </a:prstGeom>
          <a:noFill/>
          <a:ln>
            <a:noFill/>
          </a:ln>
        </p:spPr>
      </p:pic>
      <p:cxnSp>
        <p:nvCxnSpPr>
          <p:cNvPr id="489" name="Shape 489"/>
          <p:cNvCxnSpPr/>
          <p:nvPr/>
        </p:nvCxnSpPr>
        <p:spPr>
          <a:xfrm>
            <a:off x="2674750" y="755300"/>
            <a:ext cx="0" cy="4144800"/>
          </a:xfrm>
          <a:prstGeom prst="straightConnector1">
            <a:avLst/>
          </a:prstGeom>
          <a:noFill/>
          <a:ln cap="flat" cmpd="sng" w="19050">
            <a:solidFill>
              <a:srgbClr val="000000"/>
            </a:solidFill>
            <a:prstDash val="solid"/>
            <a:round/>
            <a:headEnd len="med" w="med" type="none"/>
            <a:tailEnd len="med" w="med" type="none"/>
          </a:ln>
        </p:spPr>
      </p:cxnSp>
      <p:sp>
        <p:nvSpPr>
          <p:cNvPr id="490" name="Shape 490"/>
          <p:cNvSpPr txBox="1"/>
          <p:nvPr/>
        </p:nvSpPr>
        <p:spPr>
          <a:xfrm>
            <a:off x="152925" y="3664125"/>
            <a:ext cx="2210100" cy="118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t>CrossTable (paquete gmodels), con prop.chisq=FALSE resume la tabla de frec. relativas de 2 variables</a:t>
            </a:r>
            <a:endParaRPr sz="1000"/>
          </a:p>
          <a:p>
            <a:pPr indent="0" lvl="0" marL="0" rtl="0" algn="ctr">
              <a:spcBef>
                <a:spcPts val="0"/>
              </a:spcBef>
              <a:spcAft>
                <a:spcPts val="0"/>
              </a:spcAft>
              <a:buNone/>
            </a:pPr>
            <a:r>
              <a:t/>
            </a:r>
            <a:endParaRPr sz="1000"/>
          </a:p>
          <a:p>
            <a:pPr indent="0" lvl="0" marL="0" algn="ctr">
              <a:spcBef>
                <a:spcPts val="0"/>
              </a:spcBef>
              <a:spcAft>
                <a:spcPts val="0"/>
              </a:spcAft>
              <a:buNone/>
            </a:pPr>
            <a:r>
              <a:rPr lang="es" sz="1000"/>
              <a:t>Se puede aplicar </a:t>
            </a:r>
            <a:r>
              <a:rPr b="1" lang="es" sz="1000"/>
              <a:t>colSums</a:t>
            </a:r>
            <a:r>
              <a:rPr lang="es" sz="1000"/>
              <a:t>, </a:t>
            </a:r>
            <a:r>
              <a:rPr b="1" lang="es" sz="1000"/>
              <a:t>rowSums</a:t>
            </a:r>
            <a:r>
              <a:rPr lang="es" sz="1000"/>
              <a:t> a las tablas como si fueran matrices.</a:t>
            </a:r>
            <a:endParaRPr sz="1000"/>
          </a:p>
        </p:txBody>
      </p:sp>
      <p:sp>
        <p:nvSpPr>
          <p:cNvPr id="491" name="Shape 491"/>
          <p:cNvSpPr txBox="1"/>
          <p:nvPr/>
        </p:nvSpPr>
        <p:spPr>
          <a:xfrm>
            <a:off x="4887913" y="605306"/>
            <a:ext cx="2197200" cy="3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t>Multidimensionales</a:t>
            </a:r>
            <a:endParaRPr b="1" sz="1200"/>
          </a:p>
        </p:txBody>
      </p:sp>
      <p:pic>
        <p:nvPicPr>
          <p:cNvPr id="492" name="Shape 492"/>
          <p:cNvPicPr preferRelativeResize="0"/>
          <p:nvPr/>
        </p:nvPicPr>
        <p:blipFill>
          <a:blip r:embed="rId4">
            <a:alphaModFix/>
          </a:blip>
          <a:stretch>
            <a:fillRect/>
          </a:stretch>
        </p:blipFill>
        <p:spPr>
          <a:xfrm>
            <a:off x="2824025" y="1117400"/>
            <a:ext cx="1464936" cy="1185900"/>
          </a:xfrm>
          <a:prstGeom prst="rect">
            <a:avLst/>
          </a:prstGeom>
          <a:noFill/>
          <a:ln>
            <a:noFill/>
          </a:ln>
        </p:spPr>
      </p:pic>
      <p:pic>
        <p:nvPicPr>
          <p:cNvPr id="493" name="Shape 493"/>
          <p:cNvPicPr preferRelativeResize="0"/>
          <p:nvPr/>
        </p:nvPicPr>
        <p:blipFill>
          <a:blip r:embed="rId5">
            <a:alphaModFix/>
          </a:blip>
          <a:stretch>
            <a:fillRect/>
          </a:stretch>
        </p:blipFill>
        <p:spPr>
          <a:xfrm>
            <a:off x="3822750" y="1342051"/>
            <a:ext cx="966350" cy="936275"/>
          </a:xfrm>
          <a:prstGeom prst="rect">
            <a:avLst/>
          </a:prstGeom>
          <a:noFill/>
          <a:ln>
            <a:noFill/>
          </a:ln>
        </p:spPr>
      </p:pic>
      <p:cxnSp>
        <p:nvCxnSpPr>
          <p:cNvPr id="494" name="Shape 494"/>
          <p:cNvCxnSpPr/>
          <p:nvPr/>
        </p:nvCxnSpPr>
        <p:spPr>
          <a:xfrm>
            <a:off x="4937433" y="1217240"/>
            <a:ext cx="0" cy="1161000"/>
          </a:xfrm>
          <a:prstGeom prst="straightConnector1">
            <a:avLst/>
          </a:prstGeom>
          <a:noFill/>
          <a:ln cap="flat" cmpd="sng" w="19050">
            <a:solidFill>
              <a:srgbClr val="000000"/>
            </a:solidFill>
            <a:prstDash val="solid"/>
            <a:round/>
            <a:headEnd len="med" w="med" type="none"/>
            <a:tailEnd len="med" w="med" type="none"/>
          </a:ln>
        </p:spPr>
      </p:cxnSp>
      <p:pic>
        <p:nvPicPr>
          <p:cNvPr id="495" name="Shape 495"/>
          <p:cNvPicPr preferRelativeResize="0"/>
          <p:nvPr/>
        </p:nvPicPr>
        <p:blipFill>
          <a:blip r:embed="rId6">
            <a:alphaModFix/>
          </a:blip>
          <a:stretch>
            <a:fillRect/>
          </a:stretch>
        </p:blipFill>
        <p:spPr>
          <a:xfrm>
            <a:off x="5210899" y="1038200"/>
            <a:ext cx="1551237" cy="1240125"/>
          </a:xfrm>
          <a:prstGeom prst="rect">
            <a:avLst/>
          </a:prstGeom>
          <a:noFill/>
          <a:ln>
            <a:noFill/>
          </a:ln>
        </p:spPr>
      </p:pic>
      <p:cxnSp>
        <p:nvCxnSpPr>
          <p:cNvPr id="496" name="Shape 496"/>
          <p:cNvCxnSpPr/>
          <p:nvPr/>
        </p:nvCxnSpPr>
        <p:spPr>
          <a:xfrm>
            <a:off x="6862583" y="1217240"/>
            <a:ext cx="0" cy="1161000"/>
          </a:xfrm>
          <a:prstGeom prst="straightConnector1">
            <a:avLst/>
          </a:prstGeom>
          <a:noFill/>
          <a:ln cap="flat" cmpd="sng" w="19050">
            <a:solidFill>
              <a:srgbClr val="000000"/>
            </a:solidFill>
            <a:prstDash val="solid"/>
            <a:round/>
            <a:headEnd len="med" w="med" type="none"/>
            <a:tailEnd len="med" w="med" type="none"/>
          </a:ln>
        </p:spPr>
      </p:cxnSp>
      <p:pic>
        <p:nvPicPr>
          <p:cNvPr id="497" name="Shape 497"/>
          <p:cNvPicPr preferRelativeResize="0"/>
          <p:nvPr/>
        </p:nvPicPr>
        <p:blipFill>
          <a:blip r:embed="rId7">
            <a:alphaModFix/>
          </a:blip>
          <a:stretch>
            <a:fillRect/>
          </a:stretch>
        </p:blipFill>
        <p:spPr>
          <a:xfrm>
            <a:off x="7035600" y="1331587"/>
            <a:ext cx="2051200" cy="957200"/>
          </a:xfrm>
          <a:prstGeom prst="rect">
            <a:avLst/>
          </a:prstGeom>
          <a:noFill/>
          <a:ln>
            <a:noFill/>
          </a:ln>
        </p:spPr>
      </p:pic>
      <p:sp>
        <p:nvSpPr>
          <p:cNvPr id="498" name="Shape 498"/>
          <p:cNvSpPr txBox="1"/>
          <p:nvPr/>
        </p:nvSpPr>
        <p:spPr>
          <a:xfrm>
            <a:off x="7206600" y="867658"/>
            <a:ext cx="1625700" cy="26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s" sz="1000"/>
              <a:t>col.vars → elige qué aparece en columnas</a:t>
            </a:r>
            <a:endParaRPr sz="1000"/>
          </a:p>
        </p:txBody>
      </p:sp>
      <p:cxnSp>
        <p:nvCxnSpPr>
          <p:cNvPr id="499" name="Shape 499"/>
          <p:cNvCxnSpPr/>
          <p:nvPr/>
        </p:nvCxnSpPr>
        <p:spPr>
          <a:xfrm>
            <a:off x="2924425" y="2378250"/>
            <a:ext cx="6229500" cy="0"/>
          </a:xfrm>
          <a:prstGeom prst="straightConnector1">
            <a:avLst/>
          </a:prstGeom>
          <a:noFill/>
          <a:ln cap="flat" cmpd="sng" w="19050">
            <a:solidFill>
              <a:srgbClr val="000000"/>
            </a:solidFill>
            <a:prstDash val="solid"/>
            <a:round/>
            <a:headEnd len="med" w="med" type="none"/>
            <a:tailEnd len="med" w="med" type="none"/>
          </a:ln>
        </p:spPr>
      </p:cxnSp>
      <p:pic>
        <p:nvPicPr>
          <p:cNvPr id="500" name="Shape 500"/>
          <p:cNvPicPr preferRelativeResize="0"/>
          <p:nvPr/>
        </p:nvPicPr>
        <p:blipFill>
          <a:blip r:embed="rId8">
            <a:alphaModFix/>
          </a:blip>
          <a:stretch>
            <a:fillRect/>
          </a:stretch>
        </p:blipFill>
        <p:spPr>
          <a:xfrm>
            <a:off x="2824025" y="2453200"/>
            <a:ext cx="1210227" cy="1440225"/>
          </a:xfrm>
          <a:prstGeom prst="rect">
            <a:avLst/>
          </a:prstGeom>
          <a:noFill/>
          <a:ln>
            <a:noFill/>
          </a:ln>
        </p:spPr>
      </p:pic>
      <p:cxnSp>
        <p:nvCxnSpPr>
          <p:cNvPr id="501" name="Shape 501"/>
          <p:cNvCxnSpPr/>
          <p:nvPr/>
        </p:nvCxnSpPr>
        <p:spPr>
          <a:xfrm flipH="1">
            <a:off x="4160283" y="2453190"/>
            <a:ext cx="5700" cy="1398300"/>
          </a:xfrm>
          <a:prstGeom prst="straightConnector1">
            <a:avLst/>
          </a:prstGeom>
          <a:noFill/>
          <a:ln cap="flat" cmpd="sng" w="19050">
            <a:solidFill>
              <a:srgbClr val="000000"/>
            </a:solidFill>
            <a:prstDash val="solid"/>
            <a:round/>
            <a:headEnd len="med" w="med" type="none"/>
            <a:tailEnd len="med" w="med" type="none"/>
          </a:ln>
        </p:spPr>
      </p:cxnSp>
      <p:pic>
        <p:nvPicPr>
          <p:cNvPr id="502" name="Shape 502"/>
          <p:cNvPicPr preferRelativeResize="0"/>
          <p:nvPr/>
        </p:nvPicPr>
        <p:blipFill>
          <a:blip r:embed="rId9">
            <a:alphaModFix/>
          </a:blip>
          <a:stretch>
            <a:fillRect/>
          </a:stretch>
        </p:blipFill>
        <p:spPr>
          <a:xfrm>
            <a:off x="4616600" y="2915301"/>
            <a:ext cx="1749675" cy="815699"/>
          </a:xfrm>
          <a:prstGeom prst="rect">
            <a:avLst/>
          </a:prstGeom>
          <a:noFill/>
          <a:ln>
            <a:noFill/>
          </a:ln>
        </p:spPr>
      </p:pic>
      <p:sp>
        <p:nvSpPr>
          <p:cNvPr id="503" name="Shape 503"/>
          <p:cNvSpPr txBox="1"/>
          <p:nvPr/>
        </p:nvSpPr>
        <p:spPr>
          <a:xfrm>
            <a:off x="4616598" y="2465725"/>
            <a:ext cx="4215600" cy="3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t>Frec. Relativas (con MARGIN)</a:t>
            </a:r>
            <a:endParaRPr b="1" sz="1200"/>
          </a:p>
        </p:txBody>
      </p:sp>
      <p:pic>
        <p:nvPicPr>
          <p:cNvPr id="504" name="Shape 504"/>
          <p:cNvPicPr preferRelativeResize="0"/>
          <p:nvPr/>
        </p:nvPicPr>
        <p:blipFill>
          <a:blip r:embed="rId10">
            <a:alphaModFix/>
          </a:blip>
          <a:stretch>
            <a:fillRect/>
          </a:stretch>
        </p:blipFill>
        <p:spPr>
          <a:xfrm>
            <a:off x="6635100" y="2850206"/>
            <a:ext cx="2197200" cy="945843"/>
          </a:xfrm>
          <a:prstGeom prst="rect">
            <a:avLst/>
          </a:prstGeom>
          <a:noFill/>
          <a:ln>
            <a:noFill/>
          </a:ln>
        </p:spPr>
      </p:pic>
      <p:pic>
        <p:nvPicPr>
          <p:cNvPr id="505" name="Shape 505"/>
          <p:cNvPicPr preferRelativeResize="0"/>
          <p:nvPr/>
        </p:nvPicPr>
        <p:blipFill>
          <a:blip r:embed="rId11">
            <a:alphaModFix/>
          </a:blip>
          <a:stretch>
            <a:fillRect/>
          </a:stretch>
        </p:blipFill>
        <p:spPr>
          <a:xfrm>
            <a:off x="6635100" y="4029950"/>
            <a:ext cx="1915775" cy="757650"/>
          </a:xfrm>
          <a:prstGeom prst="rect">
            <a:avLst/>
          </a:prstGeom>
          <a:noFill/>
          <a:ln>
            <a:noFill/>
          </a:ln>
        </p:spPr>
      </p:pic>
      <p:cxnSp>
        <p:nvCxnSpPr>
          <p:cNvPr id="506" name="Shape 506"/>
          <p:cNvCxnSpPr/>
          <p:nvPr/>
        </p:nvCxnSpPr>
        <p:spPr>
          <a:xfrm>
            <a:off x="2687225" y="3926300"/>
            <a:ext cx="3595500" cy="0"/>
          </a:xfrm>
          <a:prstGeom prst="straightConnector1">
            <a:avLst/>
          </a:prstGeom>
          <a:noFill/>
          <a:ln cap="flat" cmpd="sng" w="19050">
            <a:solidFill>
              <a:srgbClr val="000000"/>
            </a:solidFill>
            <a:prstDash val="solid"/>
            <a:round/>
            <a:headEnd len="med" w="med" type="none"/>
            <a:tailEnd len="med" w="med" type="none"/>
          </a:ln>
        </p:spPr>
      </p:cxnSp>
      <p:cxnSp>
        <p:nvCxnSpPr>
          <p:cNvPr id="507" name="Shape 507"/>
          <p:cNvCxnSpPr/>
          <p:nvPr/>
        </p:nvCxnSpPr>
        <p:spPr>
          <a:xfrm>
            <a:off x="6295200" y="3963750"/>
            <a:ext cx="0" cy="957600"/>
          </a:xfrm>
          <a:prstGeom prst="straightConnector1">
            <a:avLst/>
          </a:prstGeom>
          <a:noFill/>
          <a:ln cap="flat" cmpd="sng" w="19050">
            <a:solidFill>
              <a:srgbClr val="000000"/>
            </a:solidFill>
            <a:prstDash val="solid"/>
            <a:round/>
            <a:headEnd len="med" w="med" type="none"/>
            <a:tailEnd len="med" w="med" type="none"/>
          </a:ln>
        </p:spPr>
      </p:cxnSp>
      <p:pic>
        <p:nvPicPr>
          <p:cNvPr id="508" name="Shape 508"/>
          <p:cNvPicPr preferRelativeResize="0"/>
          <p:nvPr/>
        </p:nvPicPr>
        <p:blipFill>
          <a:blip r:embed="rId12">
            <a:alphaModFix/>
          </a:blip>
          <a:stretch>
            <a:fillRect/>
          </a:stretch>
        </p:blipFill>
        <p:spPr>
          <a:xfrm>
            <a:off x="2824025" y="4043326"/>
            <a:ext cx="1625700" cy="911328"/>
          </a:xfrm>
          <a:prstGeom prst="rect">
            <a:avLst/>
          </a:prstGeom>
          <a:noFill/>
          <a:ln>
            <a:noFill/>
          </a:ln>
        </p:spPr>
      </p:pic>
      <p:pic>
        <p:nvPicPr>
          <p:cNvPr id="509" name="Shape 509"/>
          <p:cNvPicPr preferRelativeResize="0"/>
          <p:nvPr/>
        </p:nvPicPr>
        <p:blipFill>
          <a:blip r:embed="rId13">
            <a:alphaModFix/>
          </a:blip>
          <a:stretch>
            <a:fillRect/>
          </a:stretch>
        </p:blipFill>
        <p:spPr>
          <a:xfrm>
            <a:off x="4288950" y="4415550"/>
            <a:ext cx="1902706" cy="539100"/>
          </a:xfrm>
          <a:prstGeom prst="rect">
            <a:avLst/>
          </a:prstGeom>
          <a:noFill/>
          <a:ln>
            <a:noFill/>
          </a:ln>
        </p:spPr>
      </p:pic>
      <p:sp>
        <p:nvSpPr>
          <p:cNvPr id="510" name="Shape 510"/>
          <p:cNvSpPr txBox="1"/>
          <p:nvPr/>
        </p:nvSpPr>
        <p:spPr>
          <a:xfrm>
            <a:off x="5042754" y="3989875"/>
            <a:ext cx="659400" cy="3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t>Apply</a:t>
            </a:r>
            <a:endParaRPr b="1" sz="1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Shape 515"/>
          <p:cNvSpPr txBox="1"/>
          <p:nvPr>
            <p:ph type="title"/>
          </p:nvPr>
        </p:nvSpPr>
        <p:spPr>
          <a:xfrm>
            <a:off x="311700" y="141125"/>
            <a:ext cx="8520600" cy="539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Datos cualitativos: </a:t>
            </a:r>
            <a:r>
              <a:rPr lang="es" sz="2400"/>
              <a:t>a partir de data frames (y barplot, pie, plot o mosaicplot)</a:t>
            </a:r>
            <a:endParaRPr sz="2400"/>
          </a:p>
        </p:txBody>
      </p:sp>
      <p:sp>
        <p:nvSpPr>
          <p:cNvPr id="516" name="Shape 516"/>
          <p:cNvSpPr txBox="1"/>
          <p:nvPr/>
        </p:nvSpPr>
        <p:spPr>
          <a:xfrm>
            <a:off x="452550" y="655425"/>
            <a:ext cx="8379900" cy="711600"/>
          </a:xfrm>
          <a:prstGeom prst="rect">
            <a:avLst/>
          </a:prstGeom>
          <a:noFill/>
          <a:ln>
            <a:noFill/>
          </a:ln>
        </p:spPr>
        <p:txBody>
          <a:bodyPr anchorCtr="0" anchor="t" bIns="91425" lIns="91425" spcFirstLastPara="1" rIns="91425" wrap="square" tIns="91425">
            <a:noAutofit/>
          </a:bodyPr>
          <a:lstStyle/>
          <a:p>
            <a:pPr indent="-304800" lvl="0" marL="457200" rtl="0">
              <a:spcBef>
                <a:spcPts val="0"/>
              </a:spcBef>
              <a:spcAft>
                <a:spcPts val="0"/>
              </a:spcAft>
              <a:buSzPts val="1200"/>
              <a:buChar char="❏"/>
            </a:pPr>
            <a:r>
              <a:rPr lang="es" sz="1200"/>
              <a:t>Se obtiene un resumen de las frec. absolutas a partir de </a:t>
            </a:r>
            <a:r>
              <a:rPr b="1" lang="es" sz="1200"/>
              <a:t>summary() // </a:t>
            </a:r>
            <a:r>
              <a:rPr lang="es" sz="1200"/>
              <a:t>pero para obtener los datos mejor con sapply():  </a:t>
            </a:r>
            <a:r>
              <a:rPr b="1" lang="es" sz="1200"/>
              <a:t>sapply (data.frame, FUN=table)  </a:t>
            </a:r>
            <a:r>
              <a:rPr lang="es" sz="1200"/>
              <a:t>o bien</a:t>
            </a:r>
            <a:r>
              <a:rPr b="1" lang="es" sz="1200"/>
              <a:t> </a:t>
            </a:r>
            <a:r>
              <a:rPr b="1" lang="es" sz="1200">
                <a:solidFill>
                  <a:schemeClr val="dk1"/>
                </a:solidFill>
              </a:rPr>
              <a:t>sapply (data.frame, FUN=table)$V1</a:t>
            </a:r>
            <a:endParaRPr b="1" sz="1200">
              <a:solidFill>
                <a:schemeClr val="dk1"/>
              </a:solidFill>
            </a:endParaRPr>
          </a:p>
          <a:p>
            <a:pPr indent="-304800" lvl="0" marL="457200">
              <a:spcBef>
                <a:spcPts val="0"/>
              </a:spcBef>
              <a:spcAft>
                <a:spcPts val="0"/>
              </a:spcAft>
              <a:buClr>
                <a:schemeClr val="dk1"/>
              </a:buClr>
              <a:buSzPts val="1200"/>
              <a:buChar char="❏"/>
            </a:pPr>
            <a:r>
              <a:rPr lang="es" sz="1200">
                <a:solidFill>
                  <a:schemeClr val="dk1"/>
                </a:solidFill>
              </a:rPr>
              <a:t>Puedo usar </a:t>
            </a:r>
            <a:r>
              <a:rPr b="1" lang="es" sz="1200">
                <a:solidFill>
                  <a:schemeClr val="dk1"/>
                </a:solidFill>
              </a:rPr>
              <a:t>table</a:t>
            </a:r>
            <a:r>
              <a:rPr lang="es" sz="1200">
                <a:solidFill>
                  <a:schemeClr val="dk1"/>
                </a:solidFill>
              </a:rPr>
              <a:t> y </a:t>
            </a:r>
            <a:r>
              <a:rPr b="1" lang="es" sz="1200">
                <a:solidFill>
                  <a:schemeClr val="dk1"/>
                </a:solidFill>
              </a:rPr>
              <a:t>ftable</a:t>
            </a:r>
            <a:r>
              <a:rPr lang="es" sz="1200">
                <a:solidFill>
                  <a:schemeClr val="dk1"/>
                </a:solidFill>
              </a:rPr>
              <a:t> con un data.frame</a:t>
            </a:r>
            <a:endParaRPr sz="1200">
              <a:solidFill>
                <a:schemeClr val="dk1"/>
              </a:solidFill>
            </a:endParaRPr>
          </a:p>
        </p:txBody>
      </p:sp>
      <p:sp>
        <p:nvSpPr>
          <p:cNvPr id="517" name="Shape 517"/>
          <p:cNvSpPr txBox="1"/>
          <p:nvPr/>
        </p:nvSpPr>
        <p:spPr>
          <a:xfrm>
            <a:off x="311700" y="1491875"/>
            <a:ext cx="3000000" cy="27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t>barplot(table(Sexo),col=c("green","red"))</a:t>
            </a:r>
            <a:endParaRPr b="1" sz="1000"/>
          </a:p>
        </p:txBody>
      </p:sp>
      <p:pic>
        <p:nvPicPr>
          <p:cNvPr id="518" name="Shape 518"/>
          <p:cNvPicPr preferRelativeResize="0"/>
          <p:nvPr/>
        </p:nvPicPr>
        <p:blipFill>
          <a:blip r:embed="rId3">
            <a:alphaModFix/>
          </a:blip>
          <a:stretch>
            <a:fillRect/>
          </a:stretch>
        </p:blipFill>
        <p:spPr>
          <a:xfrm>
            <a:off x="705700" y="1763975"/>
            <a:ext cx="2211999" cy="1013125"/>
          </a:xfrm>
          <a:prstGeom prst="rect">
            <a:avLst/>
          </a:prstGeom>
          <a:noFill/>
          <a:ln>
            <a:noFill/>
          </a:ln>
        </p:spPr>
      </p:pic>
      <p:cxnSp>
        <p:nvCxnSpPr>
          <p:cNvPr id="519" name="Shape 519"/>
          <p:cNvCxnSpPr>
            <a:stCxn id="517" idx="3"/>
          </p:cNvCxnSpPr>
          <p:nvPr/>
        </p:nvCxnSpPr>
        <p:spPr>
          <a:xfrm>
            <a:off x="3311700" y="1627925"/>
            <a:ext cx="0" cy="3222300"/>
          </a:xfrm>
          <a:prstGeom prst="straightConnector1">
            <a:avLst/>
          </a:prstGeom>
          <a:noFill/>
          <a:ln cap="flat" cmpd="sng" w="9525">
            <a:solidFill>
              <a:srgbClr val="000000"/>
            </a:solidFill>
            <a:prstDash val="solid"/>
            <a:round/>
            <a:headEnd len="med" w="med" type="none"/>
            <a:tailEnd len="med" w="med" type="none"/>
          </a:ln>
        </p:spPr>
      </p:cxnSp>
      <p:pic>
        <p:nvPicPr>
          <p:cNvPr id="520" name="Shape 520"/>
          <p:cNvPicPr preferRelativeResize="0"/>
          <p:nvPr/>
        </p:nvPicPr>
        <p:blipFill>
          <a:blip r:embed="rId4">
            <a:alphaModFix/>
          </a:blip>
          <a:stretch>
            <a:fillRect/>
          </a:stretch>
        </p:blipFill>
        <p:spPr>
          <a:xfrm>
            <a:off x="869263" y="2777100"/>
            <a:ext cx="1884875" cy="863299"/>
          </a:xfrm>
          <a:prstGeom prst="rect">
            <a:avLst/>
          </a:prstGeom>
          <a:noFill/>
          <a:ln>
            <a:noFill/>
          </a:ln>
        </p:spPr>
      </p:pic>
      <p:sp>
        <p:nvSpPr>
          <p:cNvPr id="521" name="Shape 521"/>
          <p:cNvSpPr txBox="1"/>
          <p:nvPr/>
        </p:nvSpPr>
        <p:spPr>
          <a:xfrm>
            <a:off x="311700" y="3640400"/>
            <a:ext cx="3000000" cy="272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000"/>
              <a:t>barplot(table(Sexo,Res),col=c("blue","grey")</a:t>
            </a:r>
            <a:endParaRPr b="1" sz="1000"/>
          </a:p>
          <a:p>
            <a:pPr indent="0" lvl="0" marL="0" marR="0" rtl="0" algn="ctr">
              <a:lnSpc>
                <a:spcPct val="100000"/>
              </a:lnSpc>
              <a:spcBef>
                <a:spcPts val="0"/>
              </a:spcBef>
              <a:spcAft>
                <a:spcPts val="0"/>
              </a:spcAft>
              <a:buNone/>
            </a:pPr>
            <a:r>
              <a:rPr b="1" lang="es" sz="1000"/>
              <a:t>,beside=TRUE)</a:t>
            </a:r>
            <a:endParaRPr b="1" sz="1000"/>
          </a:p>
        </p:txBody>
      </p:sp>
      <p:pic>
        <p:nvPicPr>
          <p:cNvPr id="522" name="Shape 522"/>
          <p:cNvPicPr preferRelativeResize="0"/>
          <p:nvPr/>
        </p:nvPicPr>
        <p:blipFill>
          <a:blip r:embed="rId5">
            <a:alphaModFix/>
          </a:blip>
          <a:stretch>
            <a:fillRect/>
          </a:stretch>
        </p:blipFill>
        <p:spPr>
          <a:xfrm>
            <a:off x="869262" y="4101075"/>
            <a:ext cx="1884871" cy="863299"/>
          </a:xfrm>
          <a:prstGeom prst="rect">
            <a:avLst/>
          </a:prstGeom>
          <a:noFill/>
          <a:ln>
            <a:noFill/>
          </a:ln>
        </p:spPr>
      </p:pic>
      <p:sp>
        <p:nvSpPr>
          <p:cNvPr id="523" name="Shape 523"/>
          <p:cNvSpPr txBox="1"/>
          <p:nvPr/>
        </p:nvSpPr>
        <p:spPr>
          <a:xfrm>
            <a:off x="3410400" y="1491875"/>
            <a:ext cx="2547600" cy="53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t>barplot(table(Sexo,Res),col=c("blue","grey"),beside=TRUE, legend.text=c("Hombre","Mujer")</a:t>
            </a:r>
            <a:endParaRPr b="1" sz="1000"/>
          </a:p>
          <a:p>
            <a:pPr indent="0" lvl="0" marL="0" rtl="0" algn="ctr">
              <a:spcBef>
                <a:spcPts val="0"/>
              </a:spcBef>
              <a:spcAft>
                <a:spcPts val="0"/>
              </a:spcAft>
              <a:buNone/>
            </a:pPr>
            <a:r>
              <a:rPr b="1" lang="es" sz="1000"/>
              <a:t>,args.legend=list(x=4.5,y=3,cex=2))</a:t>
            </a:r>
            <a:endParaRPr b="1" sz="1000"/>
          </a:p>
        </p:txBody>
      </p:sp>
      <p:pic>
        <p:nvPicPr>
          <p:cNvPr id="524" name="Shape 524"/>
          <p:cNvPicPr preferRelativeResize="0"/>
          <p:nvPr/>
        </p:nvPicPr>
        <p:blipFill>
          <a:blip r:embed="rId6">
            <a:alphaModFix/>
          </a:blip>
          <a:stretch>
            <a:fillRect/>
          </a:stretch>
        </p:blipFill>
        <p:spPr>
          <a:xfrm>
            <a:off x="3629563" y="2228450"/>
            <a:ext cx="1884871" cy="863299"/>
          </a:xfrm>
          <a:prstGeom prst="rect">
            <a:avLst/>
          </a:prstGeom>
          <a:noFill/>
          <a:ln>
            <a:noFill/>
          </a:ln>
        </p:spPr>
      </p:pic>
      <p:pic>
        <p:nvPicPr>
          <p:cNvPr id="525" name="Shape 525"/>
          <p:cNvPicPr preferRelativeResize="0"/>
          <p:nvPr/>
        </p:nvPicPr>
        <p:blipFill>
          <a:blip r:embed="rId7">
            <a:alphaModFix/>
          </a:blip>
          <a:stretch>
            <a:fillRect/>
          </a:stretch>
        </p:blipFill>
        <p:spPr>
          <a:xfrm>
            <a:off x="4193827" y="3049200"/>
            <a:ext cx="1619076" cy="863299"/>
          </a:xfrm>
          <a:prstGeom prst="rect">
            <a:avLst/>
          </a:prstGeom>
          <a:noFill/>
          <a:ln>
            <a:noFill/>
          </a:ln>
        </p:spPr>
      </p:pic>
      <p:sp>
        <p:nvSpPr>
          <p:cNvPr id="526" name="Shape 526"/>
          <p:cNvSpPr txBox="1"/>
          <p:nvPr/>
        </p:nvSpPr>
        <p:spPr>
          <a:xfrm>
            <a:off x="3410400" y="3219400"/>
            <a:ext cx="1476300" cy="272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000"/>
              <a:t>pie(table(Pais))</a:t>
            </a:r>
            <a:endParaRPr b="1" sz="1000"/>
          </a:p>
        </p:txBody>
      </p:sp>
      <p:cxnSp>
        <p:nvCxnSpPr>
          <p:cNvPr id="527" name="Shape 527"/>
          <p:cNvCxnSpPr/>
          <p:nvPr/>
        </p:nvCxnSpPr>
        <p:spPr>
          <a:xfrm>
            <a:off x="5958000" y="1597600"/>
            <a:ext cx="0" cy="3222300"/>
          </a:xfrm>
          <a:prstGeom prst="straightConnector1">
            <a:avLst/>
          </a:prstGeom>
          <a:noFill/>
          <a:ln cap="flat" cmpd="sng" w="9525">
            <a:solidFill>
              <a:srgbClr val="000000"/>
            </a:solidFill>
            <a:prstDash val="solid"/>
            <a:round/>
            <a:headEnd len="med" w="med" type="none"/>
            <a:tailEnd len="med" w="med" type="none"/>
          </a:ln>
        </p:spPr>
      </p:cxnSp>
      <p:sp>
        <p:nvSpPr>
          <p:cNvPr id="528" name="Shape 528"/>
          <p:cNvSpPr txBox="1"/>
          <p:nvPr/>
        </p:nvSpPr>
        <p:spPr>
          <a:xfrm>
            <a:off x="3672450" y="3775275"/>
            <a:ext cx="1799100" cy="3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t>plot(table(Sexo,Res),col=c("pink","brown")) o bien mosaicplot</a:t>
            </a:r>
            <a:endParaRPr b="1" sz="1000"/>
          </a:p>
        </p:txBody>
      </p:sp>
      <p:pic>
        <p:nvPicPr>
          <p:cNvPr id="529" name="Shape 529"/>
          <p:cNvPicPr preferRelativeResize="0"/>
          <p:nvPr/>
        </p:nvPicPr>
        <p:blipFill>
          <a:blip r:embed="rId8">
            <a:alphaModFix/>
          </a:blip>
          <a:stretch>
            <a:fillRect/>
          </a:stretch>
        </p:blipFill>
        <p:spPr>
          <a:xfrm>
            <a:off x="3962175" y="4302975"/>
            <a:ext cx="1444057" cy="661400"/>
          </a:xfrm>
          <a:prstGeom prst="rect">
            <a:avLst/>
          </a:prstGeom>
          <a:noFill/>
          <a:ln>
            <a:noFill/>
          </a:ln>
        </p:spPr>
      </p:pic>
      <p:sp>
        <p:nvSpPr>
          <p:cNvPr id="530" name="Shape 530"/>
          <p:cNvSpPr txBox="1"/>
          <p:nvPr/>
        </p:nvSpPr>
        <p:spPr>
          <a:xfrm>
            <a:off x="6110500" y="1405625"/>
            <a:ext cx="2793900" cy="2957700"/>
          </a:xfrm>
          <a:prstGeom prst="rect">
            <a:avLst/>
          </a:prstGeom>
          <a:noFill/>
          <a:ln>
            <a:noFill/>
          </a:ln>
        </p:spPr>
        <p:txBody>
          <a:bodyPr anchorCtr="0" anchor="t" bIns="91425" lIns="91425" spcFirstLastPara="1" rIns="91425" wrap="square" tIns="91425">
            <a:noAutofit/>
          </a:bodyPr>
          <a:lstStyle/>
          <a:p>
            <a:pPr indent="-304800" lvl="0" marL="457200" rtl="0" algn="just">
              <a:spcBef>
                <a:spcPts val="0"/>
              </a:spcBef>
              <a:spcAft>
                <a:spcPts val="0"/>
              </a:spcAft>
              <a:buSzPts val="1200"/>
              <a:buChar char="❏"/>
            </a:pPr>
            <a:r>
              <a:rPr b="1" lang="es" sz="1200"/>
              <a:t>plot</a:t>
            </a:r>
            <a:r>
              <a:rPr lang="es" sz="1200"/>
              <a:t> y </a:t>
            </a:r>
            <a:r>
              <a:rPr b="1" lang="es" sz="1200"/>
              <a:t>mosaicplot</a:t>
            </a:r>
            <a:r>
              <a:rPr lang="es" sz="1200"/>
              <a:t> admite dir, un vector con direcciones verticales-horizontales: </a:t>
            </a:r>
            <a:r>
              <a:rPr b="1" lang="es" sz="1200"/>
              <a:t>plot(.... dir=c(“v”,”h”,”v”),...)</a:t>
            </a:r>
            <a:endParaRPr b="1" sz="1200"/>
          </a:p>
          <a:p>
            <a:pPr indent="-304800" lvl="0" marL="457200" rtl="0" algn="just">
              <a:spcBef>
                <a:spcPts val="0"/>
              </a:spcBef>
              <a:spcAft>
                <a:spcPts val="0"/>
              </a:spcAft>
              <a:buSzPts val="1200"/>
              <a:buChar char="❏"/>
            </a:pPr>
            <a:r>
              <a:rPr lang="es" sz="1200"/>
              <a:t>Paquete </a:t>
            </a:r>
            <a:r>
              <a:rPr b="1" lang="es" sz="1200"/>
              <a:t>vcd</a:t>
            </a:r>
            <a:r>
              <a:rPr lang="es" sz="1200"/>
              <a:t> con </a:t>
            </a:r>
            <a:r>
              <a:rPr b="1" lang="es" sz="1200"/>
              <a:t>mosaic</a:t>
            </a:r>
            <a:r>
              <a:rPr lang="es" sz="1200"/>
              <a:t>; admite </a:t>
            </a:r>
            <a:r>
              <a:rPr b="1" lang="es" sz="1200"/>
              <a:t>dir, highlighting=”Variable” y highlighting_fill=c(“colores”)</a:t>
            </a:r>
            <a:endParaRPr b="1" sz="1200"/>
          </a:p>
          <a:p>
            <a:pPr indent="-304800" lvl="0" marL="457200" rtl="0" algn="just">
              <a:spcBef>
                <a:spcPts val="0"/>
              </a:spcBef>
              <a:spcAft>
                <a:spcPts val="0"/>
              </a:spcAft>
              <a:buSzPts val="1200"/>
              <a:buChar char="❏"/>
            </a:pPr>
            <a:r>
              <a:rPr b="1" lang="es" sz="1200"/>
              <a:t>cotabplot</a:t>
            </a:r>
            <a:r>
              <a:rPr lang="es" sz="1200"/>
              <a:t> del paquete </a:t>
            </a:r>
            <a:r>
              <a:rPr b="1" lang="es" sz="1200"/>
              <a:t>vcd</a:t>
            </a:r>
            <a:r>
              <a:rPr lang="es" sz="1200"/>
              <a:t> produce un diagrama de mosaico para cada nivel de la tercera variable.</a:t>
            </a:r>
            <a:endParaRPr sz="1200"/>
          </a:p>
          <a:p>
            <a:pPr indent="-304800" lvl="0" marL="457200" rtl="0" algn="just">
              <a:spcBef>
                <a:spcPts val="0"/>
              </a:spcBef>
              <a:spcAft>
                <a:spcPts val="0"/>
              </a:spcAft>
              <a:buSzPts val="1200"/>
              <a:buChar char="❏"/>
            </a:pPr>
            <a:r>
              <a:rPr lang="es" sz="1200"/>
              <a:t>Y </a:t>
            </a:r>
            <a:r>
              <a:rPr b="1" lang="es" sz="1200"/>
              <a:t>mosaic3d</a:t>
            </a:r>
            <a:r>
              <a:rPr lang="es" sz="1200"/>
              <a:t> de vcdExtra, diagramas en 3d de mosaico (cargar paquete </a:t>
            </a:r>
            <a:r>
              <a:rPr b="1" lang="es" sz="1200"/>
              <a:t>rgl</a:t>
            </a:r>
            <a:r>
              <a:rPr lang="es" sz="1200"/>
              <a:t>).</a:t>
            </a:r>
            <a:endParaRPr sz="1200"/>
          </a:p>
        </p:txBody>
      </p:sp>
      <p:pic>
        <p:nvPicPr>
          <p:cNvPr id="531" name="Shape 531"/>
          <p:cNvPicPr preferRelativeResize="0"/>
          <p:nvPr/>
        </p:nvPicPr>
        <p:blipFill>
          <a:blip r:embed="rId9">
            <a:alphaModFix/>
          </a:blip>
          <a:stretch>
            <a:fillRect/>
          </a:stretch>
        </p:blipFill>
        <p:spPr>
          <a:xfrm>
            <a:off x="7168525" y="4302975"/>
            <a:ext cx="1049666" cy="661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Shape 536"/>
          <p:cNvSpPr txBox="1"/>
          <p:nvPr>
            <p:ph type="title"/>
          </p:nvPr>
        </p:nvSpPr>
        <p:spPr>
          <a:xfrm>
            <a:off x="311700" y="217325"/>
            <a:ext cx="8520600" cy="539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Datos ordinales: </a:t>
            </a:r>
            <a:r>
              <a:rPr lang="es" sz="2400"/>
              <a:t>orden natural que permite acumulación</a:t>
            </a:r>
            <a:endParaRPr sz="2400"/>
          </a:p>
        </p:txBody>
      </p:sp>
      <p:pic>
        <p:nvPicPr>
          <p:cNvPr id="537" name="Shape 53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623800" y="756438"/>
            <a:ext cx="990600" cy="619125"/>
          </a:xfrm>
          <a:prstGeom prst="rect">
            <a:avLst/>
          </a:prstGeom>
          <a:noFill/>
          <a:ln>
            <a:noFill/>
          </a:ln>
        </p:spPr>
      </p:pic>
      <p:sp>
        <p:nvSpPr>
          <p:cNvPr id="538" name="Shape 538"/>
          <p:cNvSpPr txBox="1"/>
          <p:nvPr/>
        </p:nvSpPr>
        <p:spPr>
          <a:xfrm>
            <a:off x="1800850" y="864413"/>
            <a:ext cx="2908800" cy="403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s" sz="1200"/>
              <a:t>Frecuencia absoluta acumulada</a:t>
            </a:r>
            <a:endParaRPr b="1" sz="1200"/>
          </a:p>
          <a:p>
            <a:pPr indent="0" lvl="0" marL="0">
              <a:spcBef>
                <a:spcPts val="0"/>
              </a:spcBef>
              <a:spcAft>
                <a:spcPts val="0"/>
              </a:spcAft>
              <a:buNone/>
            </a:pPr>
            <a:r>
              <a:rPr b="1" lang="es" sz="1200"/>
              <a:t>n</a:t>
            </a:r>
            <a:r>
              <a:rPr b="1" baseline="-25000" lang="es" sz="1200"/>
              <a:t>j</a:t>
            </a:r>
            <a:r>
              <a:rPr b="1" lang="es" sz="1200"/>
              <a:t> es la frecuencia abs. del nivel l</a:t>
            </a:r>
            <a:r>
              <a:rPr b="1" baseline="-25000" lang="es" sz="1200"/>
              <a:t>j</a:t>
            </a:r>
            <a:endParaRPr b="1" baseline="-25000" sz="1200"/>
          </a:p>
        </p:txBody>
      </p:sp>
      <p:pic>
        <p:nvPicPr>
          <p:cNvPr id="539" name="Shape 539"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4522375" y="756463"/>
            <a:ext cx="1447800" cy="619125"/>
          </a:xfrm>
          <a:prstGeom prst="rect">
            <a:avLst/>
          </a:prstGeom>
          <a:noFill/>
          <a:ln>
            <a:noFill/>
          </a:ln>
        </p:spPr>
      </p:pic>
      <p:sp>
        <p:nvSpPr>
          <p:cNvPr id="540" name="Shape 540"/>
          <p:cNvSpPr txBox="1"/>
          <p:nvPr/>
        </p:nvSpPr>
        <p:spPr>
          <a:xfrm>
            <a:off x="6235200" y="864425"/>
            <a:ext cx="2597100" cy="403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s" sz="1200"/>
              <a:t>Frecuencia relativa acumulada</a:t>
            </a:r>
            <a:endParaRPr b="1" sz="1200"/>
          </a:p>
          <a:p>
            <a:pPr indent="0" lvl="0" marL="0" rtl="0">
              <a:spcBef>
                <a:spcPts val="0"/>
              </a:spcBef>
              <a:spcAft>
                <a:spcPts val="0"/>
              </a:spcAft>
              <a:buNone/>
            </a:pPr>
            <a:r>
              <a:rPr b="1" lang="es" sz="1200"/>
              <a:t>f</a:t>
            </a:r>
            <a:r>
              <a:rPr b="1" baseline="-25000" lang="es" sz="1200"/>
              <a:t>j</a:t>
            </a:r>
            <a:r>
              <a:rPr b="1" lang="es" sz="1200"/>
              <a:t> es la frecuencia rel. del nivel l</a:t>
            </a:r>
            <a:r>
              <a:rPr b="1" baseline="-25000" lang="es" sz="1200"/>
              <a:t>j</a:t>
            </a:r>
            <a:endParaRPr b="1" baseline="-25000" sz="1200"/>
          </a:p>
        </p:txBody>
      </p:sp>
      <p:pic>
        <p:nvPicPr>
          <p:cNvPr id="541" name="Shape 541"/>
          <p:cNvPicPr preferRelativeResize="0"/>
          <p:nvPr/>
        </p:nvPicPr>
        <p:blipFill>
          <a:blip r:embed="rId5">
            <a:alphaModFix/>
          </a:blip>
          <a:stretch>
            <a:fillRect/>
          </a:stretch>
        </p:blipFill>
        <p:spPr>
          <a:xfrm>
            <a:off x="623800" y="1568419"/>
            <a:ext cx="2597100" cy="2006655"/>
          </a:xfrm>
          <a:prstGeom prst="rect">
            <a:avLst/>
          </a:prstGeom>
          <a:noFill/>
          <a:ln>
            <a:noFill/>
          </a:ln>
        </p:spPr>
      </p:pic>
      <p:pic>
        <p:nvPicPr>
          <p:cNvPr id="542" name="Shape 542"/>
          <p:cNvPicPr preferRelativeResize="0"/>
          <p:nvPr/>
        </p:nvPicPr>
        <p:blipFill>
          <a:blip r:embed="rId6">
            <a:alphaModFix/>
          </a:blip>
          <a:stretch>
            <a:fillRect/>
          </a:stretch>
        </p:blipFill>
        <p:spPr>
          <a:xfrm>
            <a:off x="261750" y="3703200"/>
            <a:ext cx="2281363" cy="758025"/>
          </a:xfrm>
          <a:prstGeom prst="rect">
            <a:avLst/>
          </a:prstGeom>
          <a:noFill/>
          <a:ln>
            <a:noFill/>
          </a:ln>
        </p:spPr>
      </p:pic>
      <p:pic>
        <p:nvPicPr>
          <p:cNvPr id="543" name="Shape 543"/>
          <p:cNvPicPr preferRelativeResize="0"/>
          <p:nvPr/>
        </p:nvPicPr>
        <p:blipFill>
          <a:blip r:embed="rId7">
            <a:alphaModFix/>
          </a:blip>
          <a:stretch>
            <a:fillRect/>
          </a:stretch>
        </p:blipFill>
        <p:spPr>
          <a:xfrm>
            <a:off x="2002850" y="3575075"/>
            <a:ext cx="1520849" cy="475275"/>
          </a:xfrm>
          <a:prstGeom prst="rect">
            <a:avLst/>
          </a:prstGeom>
          <a:noFill/>
          <a:ln>
            <a:noFill/>
          </a:ln>
        </p:spPr>
      </p:pic>
      <p:cxnSp>
        <p:nvCxnSpPr>
          <p:cNvPr id="544" name="Shape 544"/>
          <p:cNvCxnSpPr/>
          <p:nvPr/>
        </p:nvCxnSpPr>
        <p:spPr>
          <a:xfrm>
            <a:off x="3498700" y="1604225"/>
            <a:ext cx="0" cy="3345900"/>
          </a:xfrm>
          <a:prstGeom prst="straightConnector1">
            <a:avLst/>
          </a:prstGeom>
          <a:noFill/>
          <a:ln cap="flat" cmpd="sng" w="9525">
            <a:solidFill>
              <a:srgbClr val="000000"/>
            </a:solidFill>
            <a:prstDash val="solid"/>
            <a:round/>
            <a:headEnd len="med" w="med" type="none"/>
            <a:tailEnd len="med" w="med" type="none"/>
          </a:ln>
        </p:spPr>
      </p:cxnSp>
      <p:sp>
        <p:nvSpPr>
          <p:cNvPr id="545" name="Shape 545"/>
          <p:cNvSpPr txBox="1"/>
          <p:nvPr/>
        </p:nvSpPr>
        <p:spPr>
          <a:xfrm>
            <a:off x="3776500" y="1568424"/>
            <a:ext cx="2197200" cy="47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000"/>
              <a:t>Frecuencias acumuladas en tabla multidimensional</a:t>
            </a:r>
            <a:endParaRPr b="1" sz="1000"/>
          </a:p>
        </p:txBody>
      </p:sp>
      <p:sp>
        <p:nvSpPr>
          <p:cNvPr id="546" name="Shape 546"/>
          <p:cNvSpPr txBox="1"/>
          <p:nvPr/>
        </p:nvSpPr>
        <p:spPr>
          <a:xfrm>
            <a:off x="3814600" y="2043625"/>
            <a:ext cx="2121000" cy="686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sz="1000"/>
              <a:t>apply(tabla,MARGIN=...,FUN=cumsum) </a:t>
            </a:r>
            <a:r>
              <a:rPr lang="es" sz="1000"/>
              <a:t>donde MARGIN es la dimensión donde acumular las frecuencias.</a:t>
            </a:r>
            <a:endParaRPr sz="1000"/>
          </a:p>
        </p:txBody>
      </p:sp>
      <p:pic>
        <p:nvPicPr>
          <p:cNvPr id="547" name="Shape 547"/>
          <p:cNvPicPr preferRelativeResize="0"/>
          <p:nvPr/>
        </p:nvPicPr>
        <p:blipFill>
          <a:blip r:embed="rId8">
            <a:alphaModFix/>
          </a:blip>
          <a:stretch>
            <a:fillRect/>
          </a:stretch>
        </p:blipFill>
        <p:spPr>
          <a:xfrm>
            <a:off x="3915638" y="2809387"/>
            <a:ext cx="2661272" cy="2006651"/>
          </a:xfrm>
          <a:prstGeom prst="rect">
            <a:avLst/>
          </a:prstGeom>
          <a:noFill/>
          <a:ln>
            <a:noFill/>
          </a:ln>
        </p:spPr>
      </p:pic>
      <p:pic>
        <p:nvPicPr>
          <p:cNvPr id="548" name="Shape 548"/>
          <p:cNvPicPr preferRelativeResize="0"/>
          <p:nvPr/>
        </p:nvPicPr>
        <p:blipFill>
          <a:blip r:embed="rId9">
            <a:alphaModFix/>
          </a:blip>
          <a:stretch>
            <a:fillRect/>
          </a:stretch>
        </p:blipFill>
        <p:spPr>
          <a:xfrm>
            <a:off x="6251500" y="1684867"/>
            <a:ext cx="2661251" cy="2086759"/>
          </a:xfrm>
          <a:prstGeom prst="rect">
            <a:avLst/>
          </a:prstGeom>
          <a:noFill/>
          <a:ln>
            <a:noFill/>
          </a:ln>
        </p:spPr>
      </p:pic>
      <p:pic>
        <p:nvPicPr>
          <p:cNvPr id="549" name="Shape 549"/>
          <p:cNvPicPr preferRelativeResize="0"/>
          <p:nvPr/>
        </p:nvPicPr>
        <p:blipFill>
          <a:blip r:embed="rId10">
            <a:alphaModFix/>
          </a:blip>
          <a:stretch>
            <a:fillRect/>
          </a:stretch>
        </p:blipFill>
        <p:spPr>
          <a:xfrm>
            <a:off x="5745477" y="3937250"/>
            <a:ext cx="3001126" cy="937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Shape 554"/>
          <p:cNvSpPr txBox="1"/>
          <p:nvPr>
            <p:ph type="title"/>
          </p:nvPr>
        </p:nvSpPr>
        <p:spPr>
          <a:xfrm>
            <a:off x="311700" y="217325"/>
            <a:ext cx="8520600" cy="539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Datos ordinales: </a:t>
            </a:r>
            <a:r>
              <a:rPr lang="es" sz="2400"/>
              <a:t>multidimensional</a:t>
            </a:r>
            <a:endParaRPr sz="2400"/>
          </a:p>
        </p:txBody>
      </p:sp>
      <p:sp>
        <p:nvSpPr>
          <p:cNvPr id="555" name="Shape 555"/>
          <p:cNvSpPr txBox="1"/>
          <p:nvPr/>
        </p:nvSpPr>
        <p:spPr>
          <a:xfrm>
            <a:off x="393275" y="836025"/>
            <a:ext cx="2443800" cy="47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000"/>
              <a:t>Frecuencias acumuladas relativas en tabla multidimensional</a:t>
            </a:r>
            <a:endParaRPr b="1" sz="1000"/>
          </a:p>
        </p:txBody>
      </p:sp>
      <p:pic>
        <p:nvPicPr>
          <p:cNvPr id="556" name="Shape 556"/>
          <p:cNvPicPr preferRelativeResize="0"/>
          <p:nvPr/>
        </p:nvPicPr>
        <p:blipFill>
          <a:blip r:embed="rId3">
            <a:alphaModFix/>
          </a:blip>
          <a:stretch>
            <a:fillRect/>
          </a:stretch>
        </p:blipFill>
        <p:spPr>
          <a:xfrm>
            <a:off x="240988" y="1390825"/>
            <a:ext cx="2748374" cy="1584250"/>
          </a:xfrm>
          <a:prstGeom prst="rect">
            <a:avLst/>
          </a:prstGeom>
          <a:noFill/>
          <a:ln>
            <a:noFill/>
          </a:ln>
        </p:spPr>
      </p:pic>
      <p:pic>
        <p:nvPicPr>
          <p:cNvPr id="557" name="Shape 557"/>
          <p:cNvPicPr preferRelativeResize="0"/>
          <p:nvPr/>
        </p:nvPicPr>
        <p:blipFill>
          <a:blip r:embed="rId4">
            <a:alphaModFix/>
          </a:blip>
          <a:stretch>
            <a:fillRect/>
          </a:stretch>
        </p:blipFill>
        <p:spPr>
          <a:xfrm>
            <a:off x="241000" y="3170050"/>
            <a:ext cx="2695925" cy="811250"/>
          </a:xfrm>
          <a:prstGeom prst="rect">
            <a:avLst/>
          </a:prstGeom>
          <a:noFill/>
          <a:ln>
            <a:noFill/>
          </a:ln>
        </p:spPr>
      </p:pic>
      <p:cxnSp>
        <p:nvCxnSpPr>
          <p:cNvPr id="558" name="Shape 558"/>
          <p:cNvCxnSpPr/>
          <p:nvPr/>
        </p:nvCxnSpPr>
        <p:spPr>
          <a:xfrm>
            <a:off x="3199075" y="905100"/>
            <a:ext cx="0" cy="3058500"/>
          </a:xfrm>
          <a:prstGeom prst="straightConnector1">
            <a:avLst/>
          </a:prstGeom>
          <a:noFill/>
          <a:ln cap="flat" cmpd="sng" w="19050">
            <a:solidFill>
              <a:srgbClr val="000000"/>
            </a:solidFill>
            <a:prstDash val="solid"/>
            <a:round/>
            <a:headEnd len="med" w="med" type="none"/>
            <a:tailEnd len="med" w="med" type="none"/>
          </a:ln>
        </p:spPr>
      </p:cxnSp>
      <p:sp>
        <p:nvSpPr>
          <p:cNvPr id="559" name="Shape 559"/>
          <p:cNvSpPr txBox="1"/>
          <p:nvPr/>
        </p:nvSpPr>
        <p:spPr>
          <a:xfrm>
            <a:off x="3648450" y="905100"/>
            <a:ext cx="2443800" cy="47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000"/>
              <a:t>Cortar variable numérica con cut para crear una ordinal</a:t>
            </a:r>
            <a:endParaRPr b="1" sz="1000"/>
          </a:p>
        </p:txBody>
      </p:sp>
      <p:pic>
        <p:nvPicPr>
          <p:cNvPr id="560" name="Shape 560"/>
          <p:cNvPicPr preferRelativeResize="0"/>
          <p:nvPr/>
        </p:nvPicPr>
        <p:blipFill>
          <a:blip r:embed="rId5">
            <a:alphaModFix/>
          </a:blip>
          <a:stretch>
            <a:fillRect/>
          </a:stretch>
        </p:blipFill>
        <p:spPr>
          <a:xfrm>
            <a:off x="3408800" y="1363163"/>
            <a:ext cx="2806201" cy="1639575"/>
          </a:xfrm>
          <a:prstGeom prst="rect">
            <a:avLst/>
          </a:prstGeom>
          <a:noFill/>
          <a:ln>
            <a:noFill/>
          </a:ln>
        </p:spPr>
      </p:pic>
      <p:sp>
        <p:nvSpPr>
          <p:cNvPr id="561" name="Shape 561"/>
          <p:cNvSpPr txBox="1"/>
          <p:nvPr/>
        </p:nvSpPr>
        <p:spPr>
          <a:xfrm>
            <a:off x="6472475" y="570625"/>
            <a:ext cx="2443800" cy="8112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Char char="❏"/>
            </a:pPr>
            <a:r>
              <a:rPr b="1" lang="es" sz="1000"/>
              <a:t>breaks</a:t>
            </a:r>
            <a:r>
              <a:rPr lang="es" sz="1000"/>
              <a:t> define los intervalos</a:t>
            </a:r>
            <a:endParaRPr sz="1000"/>
          </a:p>
          <a:p>
            <a:pPr indent="-292100" lvl="0" marL="457200" rtl="0">
              <a:spcBef>
                <a:spcPts val="0"/>
              </a:spcBef>
              <a:spcAft>
                <a:spcPts val="0"/>
              </a:spcAft>
              <a:buSzPts val="1000"/>
              <a:buChar char="❏"/>
            </a:pPr>
            <a:r>
              <a:rPr b="1" lang="es" sz="1000"/>
              <a:t>right=FALSE</a:t>
            </a:r>
            <a:r>
              <a:rPr lang="es" sz="1000"/>
              <a:t> (a la derecha intervalos abiertos)</a:t>
            </a:r>
            <a:endParaRPr sz="1000"/>
          </a:p>
          <a:p>
            <a:pPr indent="-292100" lvl="0" marL="457200" rtl="0">
              <a:spcBef>
                <a:spcPts val="0"/>
              </a:spcBef>
              <a:spcAft>
                <a:spcPts val="0"/>
              </a:spcAft>
              <a:buSzPts val="1000"/>
              <a:buChar char="❏"/>
            </a:pPr>
            <a:r>
              <a:rPr b="1" lang="es" sz="1000"/>
              <a:t>Inf </a:t>
            </a:r>
            <a:r>
              <a:rPr lang="es" sz="1000"/>
              <a:t>→ infinito</a:t>
            </a:r>
            <a:endParaRPr sz="1000"/>
          </a:p>
          <a:p>
            <a:pPr indent="-292100" lvl="0" marL="457200" rtl="0">
              <a:spcBef>
                <a:spcPts val="0"/>
              </a:spcBef>
              <a:spcAft>
                <a:spcPts val="0"/>
              </a:spcAft>
              <a:buSzPts val="1000"/>
              <a:buChar char="❏"/>
            </a:pPr>
            <a:r>
              <a:rPr lang="es" sz="1000"/>
              <a:t>Etiquetas con </a:t>
            </a:r>
            <a:r>
              <a:rPr b="1" lang="es" sz="1000"/>
              <a:t>labels</a:t>
            </a:r>
            <a:endParaRPr b="1" sz="1000"/>
          </a:p>
        </p:txBody>
      </p:sp>
      <p:pic>
        <p:nvPicPr>
          <p:cNvPr id="562" name="Shape 562"/>
          <p:cNvPicPr preferRelativeResize="0"/>
          <p:nvPr/>
        </p:nvPicPr>
        <p:blipFill>
          <a:blip r:embed="rId6">
            <a:alphaModFix/>
          </a:blip>
          <a:stretch>
            <a:fillRect/>
          </a:stretch>
        </p:blipFill>
        <p:spPr>
          <a:xfrm>
            <a:off x="6472475" y="1741850"/>
            <a:ext cx="2443800" cy="2377766"/>
          </a:xfrm>
          <a:prstGeom prst="rect">
            <a:avLst/>
          </a:prstGeom>
          <a:noFill/>
          <a:ln>
            <a:noFill/>
          </a:ln>
        </p:spPr>
      </p:pic>
      <p:pic>
        <p:nvPicPr>
          <p:cNvPr id="563" name="Shape 563"/>
          <p:cNvPicPr preferRelativeResize="0"/>
          <p:nvPr/>
        </p:nvPicPr>
        <p:blipFill>
          <a:blip r:embed="rId7">
            <a:alphaModFix/>
          </a:blip>
          <a:stretch>
            <a:fillRect/>
          </a:stretch>
        </p:blipFill>
        <p:spPr>
          <a:xfrm>
            <a:off x="311700" y="4260125"/>
            <a:ext cx="3109798" cy="539100"/>
          </a:xfrm>
          <a:prstGeom prst="rect">
            <a:avLst/>
          </a:prstGeom>
          <a:noFill/>
          <a:ln>
            <a:noFill/>
          </a:ln>
        </p:spPr>
      </p:pic>
      <p:cxnSp>
        <p:nvCxnSpPr>
          <p:cNvPr id="564" name="Shape 564"/>
          <p:cNvCxnSpPr/>
          <p:nvPr/>
        </p:nvCxnSpPr>
        <p:spPr>
          <a:xfrm>
            <a:off x="215363" y="3963742"/>
            <a:ext cx="2983800" cy="0"/>
          </a:xfrm>
          <a:prstGeom prst="straightConnector1">
            <a:avLst/>
          </a:prstGeom>
          <a:noFill/>
          <a:ln cap="flat" cmpd="sng" w="19050">
            <a:solidFill>
              <a:srgbClr val="000000"/>
            </a:solidFill>
            <a:prstDash val="solid"/>
            <a:round/>
            <a:headEnd len="med" w="med" type="none"/>
            <a:tailEnd len="med" w="med" type="none"/>
          </a:ln>
        </p:spPr>
      </p:cxnSp>
      <p:pic>
        <p:nvPicPr>
          <p:cNvPr id="565" name="Shape 565"/>
          <p:cNvPicPr preferRelativeResize="0"/>
          <p:nvPr/>
        </p:nvPicPr>
        <p:blipFill>
          <a:blip r:embed="rId8">
            <a:alphaModFix/>
          </a:blip>
          <a:stretch>
            <a:fillRect/>
          </a:stretch>
        </p:blipFill>
        <p:spPr>
          <a:xfrm>
            <a:off x="3968288" y="4260131"/>
            <a:ext cx="2356901" cy="736541"/>
          </a:xfrm>
          <a:prstGeom prst="rect">
            <a:avLst/>
          </a:prstGeom>
          <a:noFill/>
          <a:ln>
            <a:noFill/>
          </a:ln>
        </p:spPr>
      </p:pic>
      <p:pic>
        <p:nvPicPr>
          <p:cNvPr id="566" name="Shape 566"/>
          <p:cNvPicPr preferRelativeResize="0"/>
          <p:nvPr/>
        </p:nvPicPr>
        <p:blipFill>
          <a:blip r:embed="rId9">
            <a:alphaModFix/>
          </a:blip>
          <a:stretch>
            <a:fillRect/>
          </a:stretch>
        </p:blipFill>
        <p:spPr>
          <a:xfrm>
            <a:off x="3901450" y="3391250"/>
            <a:ext cx="2356901" cy="736538"/>
          </a:xfrm>
          <a:prstGeom prst="rect">
            <a:avLst/>
          </a:prstGeom>
          <a:noFill/>
          <a:ln>
            <a:noFill/>
          </a:ln>
        </p:spPr>
      </p:pic>
      <p:cxnSp>
        <p:nvCxnSpPr>
          <p:cNvPr id="567" name="Shape 567"/>
          <p:cNvCxnSpPr>
            <a:stCxn id="563" idx="3"/>
            <a:endCxn id="566" idx="1"/>
          </p:cNvCxnSpPr>
          <p:nvPr/>
        </p:nvCxnSpPr>
        <p:spPr>
          <a:xfrm flipH="1" rot="10800000">
            <a:off x="3421498" y="3759575"/>
            <a:ext cx="480000" cy="770100"/>
          </a:xfrm>
          <a:prstGeom prst="straightConnector1">
            <a:avLst/>
          </a:prstGeom>
          <a:noFill/>
          <a:ln cap="flat" cmpd="sng" w="19050">
            <a:solidFill>
              <a:srgbClr val="000000"/>
            </a:solidFill>
            <a:prstDash val="solid"/>
            <a:round/>
            <a:headEnd len="med" w="med" type="none"/>
            <a:tailEnd len="med" w="med" type="stealth"/>
          </a:ln>
        </p:spPr>
      </p:cxnSp>
      <p:cxnSp>
        <p:nvCxnSpPr>
          <p:cNvPr id="568" name="Shape 568"/>
          <p:cNvCxnSpPr/>
          <p:nvPr/>
        </p:nvCxnSpPr>
        <p:spPr>
          <a:xfrm>
            <a:off x="3534988" y="4398577"/>
            <a:ext cx="319800" cy="2622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Shape 57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Datos cuantitativos</a:t>
            </a:r>
            <a:endParaRPr/>
          </a:p>
        </p:txBody>
      </p:sp>
      <p:sp>
        <p:nvSpPr>
          <p:cNvPr id="574" name="Shape 574"/>
          <p:cNvSpPr txBox="1"/>
          <p:nvPr/>
        </p:nvSpPr>
        <p:spPr>
          <a:xfrm>
            <a:off x="311700" y="1147225"/>
            <a:ext cx="4073400" cy="462000"/>
          </a:xfrm>
          <a:prstGeom prst="rect">
            <a:avLst/>
          </a:prstGeom>
          <a:noFill/>
          <a:ln>
            <a:noFill/>
          </a:ln>
        </p:spPr>
        <p:txBody>
          <a:bodyPr anchorCtr="0" anchor="t" bIns="91425" lIns="91425" spcFirstLastPara="1" rIns="91425" wrap="square" tIns="91425">
            <a:noAutofit/>
          </a:bodyPr>
          <a:lstStyle/>
          <a:p>
            <a:pPr indent="-317500" lvl="0" marL="457200">
              <a:spcBef>
                <a:spcPts val="0"/>
              </a:spcBef>
              <a:spcAft>
                <a:spcPts val="0"/>
              </a:spcAft>
              <a:buSzPts val="1400"/>
              <a:buChar char="●"/>
            </a:pPr>
            <a:r>
              <a:rPr lang="es"/>
              <a:t>table(x), Listado de frecuencias absolutas</a:t>
            </a:r>
            <a:endParaRPr/>
          </a:p>
        </p:txBody>
      </p:sp>
      <p:pic>
        <p:nvPicPr>
          <p:cNvPr id="575" name="Shape 575"/>
          <p:cNvPicPr preferRelativeResize="0"/>
          <p:nvPr/>
        </p:nvPicPr>
        <p:blipFill>
          <a:blip r:embed="rId3">
            <a:alphaModFix/>
          </a:blip>
          <a:stretch>
            <a:fillRect/>
          </a:stretch>
        </p:blipFill>
        <p:spPr>
          <a:xfrm>
            <a:off x="311700" y="1609225"/>
            <a:ext cx="4073400" cy="849800"/>
          </a:xfrm>
          <a:prstGeom prst="rect">
            <a:avLst/>
          </a:prstGeom>
          <a:noFill/>
          <a:ln>
            <a:noFill/>
          </a:ln>
        </p:spPr>
      </p:pic>
      <p:sp>
        <p:nvSpPr>
          <p:cNvPr id="576" name="Shape 576"/>
          <p:cNvSpPr txBox="1"/>
          <p:nvPr/>
        </p:nvSpPr>
        <p:spPr>
          <a:xfrm>
            <a:off x="4572350" y="1147225"/>
            <a:ext cx="4571700" cy="4620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s"/>
              <a:t>prop.table(table(x)), Listado de frecuencias relativas</a:t>
            </a:r>
            <a:endParaRPr/>
          </a:p>
        </p:txBody>
      </p:sp>
      <p:sp>
        <p:nvSpPr>
          <p:cNvPr id="577" name="Shape 577"/>
          <p:cNvSpPr txBox="1"/>
          <p:nvPr/>
        </p:nvSpPr>
        <p:spPr>
          <a:xfrm>
            <a:off x="311700" y="2459025"/>
            <a:ext cx="3960900" cy="4620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s"/>
              <a:t>cumsum(table(x)), acumuladas</a:t>
            </a:r>
            <a:endParaRPr/>
          </a:p>
        </p:txBody>
      </p:sp>
      <p:cxnSp>
        <p:nvCxnSpPr>
          <p:cNvPr id="578" name="Shape 578"/>
          <p:cNvCxnSpPr/>
          <p:nvPr/>
        </p:nvCxnSpPr>
        <p:spPr>
          <a:xfrm>
            <a:off x="4522400" y="1042425"/>
            <a:ext cx="37500" cy="2971200"/>
          </a:xfrm>
          <a:prstGeom prst="straightConnector1">
            <a:avLst/>
          </a:prstGeom>
          <a:noFill/>
          <a:ln cap="flat" cmpd="sng" w="19050">
            <a:solidFill>
              <a:schemeClr val="dk2"/>
            </a:solidFill>
            <a:prstDash val="solid"/>
            <a:round/>
            <a:headEnd len="med" w="med" type="none"/>
            <a:tailEnd len="med" w="med" type="none"/>
          </a:ln>
        </p:spPr>
      </p:cxnSp>
      <p:sp>
        <p:nvSpPr>
          <p:cNvPr id="579" name="Shape 579"/>
          <p:cNvSpPr txBox="1"/>
          <p:nvPr/>
        </p:nvSpPr>
        <p:spPr>
          <a:xfrm>
            <a:off x="4572350" y="2459025"/>
            <a:ext cx="4571700" cy="4620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s"/>
              <a:t>cumsum(prop.table(table(x))), Listado de frecuencias relativas acumuladas</a:t>
            </a:r>
            <a:endParaRPr/>
          </a:p>
        </p:txBody>
      </p:sp>
      <p:pic>
        <p:nvPicPr>
          <p:cNvPr id="580" name="Shape 580"/>
          <p:cNvPicPr preferRelativeResize="0"/>
          <p:nvPr/>
        </p:nvPicPr>
        <p:blipFill>
          <a:blip r:embed="rId4">
            <a:alphaModFix/>
          </a:blip>
          <a:stretch>
            <a:fillRect/>
          </a:stretch>
        </p:blipFill>
        <p:spPr>
          <a:xfrm>
            <a:off x="6051125" y="4113550"/>
            <a:ext cx="2968754" cy="491700"/>
          </a:xfrm>
          <a:prstGeom prst="rect">
            <a:avLst/>
          </a:prstGeom>
          <a:noFill/>
          <a:ln>
            <a:noFill/>
          </a:ln>
        </p:spPr>
      </p:pic>
      <p:pic>
        <p:nvPicPr>
          <p:cNvPr id="581" name="Shape 581"/>
          <p:cNvPicPr preferRelativeResize="0"/>
          <p:nvPr/>
        </p:nvPicPr>
        <p:blipFill>
          <a:blip r:embed="rId5">
            <a:alphaModFix/>
          </a:blip>
          <a:stretch>
            <a:fillRect/>
          </a:stretch>
        </p:blipFill>
        <p:spPr>
          <a:xfrm>
            <a:off x="4877750" y="1788277"/>
            <a:ext cx="3960899" cy="491698"/>
          </a:xfrm>
          <a:prstGeom prst="rect">
            <a:avLst/>
          </a:prstGeom>
          <a:noFill/>
          <a:ln>
            <a:noFill/>
          </a:ln>
        </p:spPr>
      </p:pic>
      <p:pic>
        <p:nvPicPr>
          <p:cNvPr id="582" name="Shape 582"/>
          <p:cNvPicPr preferRelativeResize="0"/>
          <p:nvPr/>
        </p:nvPicPr>
        <p:blipFill>
          <a:blip r:embed="rId6">
            <a:alphaModFix/>
          </a:blip>
          <a:stretch>
            <a:fillRect/>
          </a:stretch>
        </p:blipFill>
        <p:spPr>
          <a:xfrm>
            <a:off x="853050" y="2921025"/>
            <a:ext cx="2878199" cy="590400"/>
          </a:xfrm>
          <a:prstGeom prst="rect">
            <a:avLst/>
          </a:prstGeom>
          <a:noFill/>
          <a:ln>
            <a:noFill/>
          </a:ln>
        </p:spPr>
      </p:pic>
      <p:pic>
        <p:nvPicPr>
          <p:cNvPr id="583" name="Shape 583"/>
          <p:cNvPicPr preferRelativeResize="0"/>
          <p:nvPr/>
        </p:nvPicPr>
        <p:blipFill>
          <a:blip r:embed="rId7">
            <a:alphaModFix/>
          </a:blip>
          <a:stretch>
            <a:fillRect/>
          </a:stretch>
        </p:blipFill>
        <p:spPr>
          <a:xfrm>
            <a:off x="4649112" y="3100075"/>
            <a:ext cx="4418165" cy="777675"/>
          </a:xfrm>
          <a:prstGeom prst="rect">
            <a:avLst/>
          </a:prstGeom>
          <a:noFill/>
          <a:ln>
            <a:noFill/>
          </a:ln>
        </p:spPr>
      </p:pic>
      <p:sp>
        <p:nvSpPr>
          <p:cNvPr id="584" name="Shape 584"/>
          <p:cNvSpPr txBox="1"/>
          <p:nvPr/>
        </p:nvSpPr>
        <p:spPr>
          <a:xfrm>
            <a:off x="340200" y="4113550"/>
            <a:ext cx="823800" cy="7776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s"/>
              <a:t>Como data frame</a:t>
            </a:r>
            <a:endParaRPr b="1"/>
          </a:p>
        </p:txBody>
      </p:sp>
      <p:pic>
        <p:nvPicPr>
          <p:cNvPr id="585" name="Shape 585"/>
          <p:cNvPicPr preferRelativeResize="0"/>
          <p:nvPr/>
        </p:nvPicPr>
        <p:blipFill>
          <a:blip r:embed="rId8">
            <a:alphaModFix/>
          </a:blip>
          <a:stretch>
            <a:fillRect/>
          </a:stretch>
        </p:blipFill>
        <p:spPr>
          <a:xfrm>
            <a:off x="1251000" y="4056800"/>
            <a:ext cx="4800134" cy="890025"/>
          </a:xfrm>
          <a:prstGeom prst="rect">
            <a:avLst/>
          </a:prstGeom>
          <a:noFill/>
          <a:ln>
            <a:noFill/>
          </a:ln>
        </p:spPr>
      </p:pic>
      <p:sp>
        <p:nvSpPr>
          <p:cNvPr id="586" name="Shape 586"/>
          <p:cNvSpPr/>
          <p:nvPr/>
        </p:nvSpPr>
        <p:spPr>
          <a:xfrm>
            <a:off x="1050500" y="3963750"/>
            <a:ext cx="224700" cy="1061100"/>
          </a:xfrm>
          <a:prstGeom prst="leftBrace">
            <a:avLst>
              <a:gd fmla="val 8333"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7" name="Shape 587"/>
          <p:cNvSpPr/>
          <p:nvPr/>
        </p:nvSpPr>
        <p:spPr>
          <a:xfrm>
            <a:off x="5683450" y="4300825"/>
            <a:ext cx="312000" cy="149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Shape 592"/>
          <p:cNvSpPr/>
          <p:nvPr/>
        </p:nvSpPr>
        <p:spPr>
          <a:xfrm>
            <a:off x="1671700" y="1828950"/>
            <a:ext cx="4326596" cy="1131900"/>
          </a:xfrm>
          <a:custGeom>
            <a:pathLst>
              <a:path extrusionOk="0" h="45276" w="180444">
                <a:moveTo>
                  <a:pt x="28137" y="0"/>
                </a:moveTo>
                <a:cubicBezTo>
                  <a:pt x="24808" y="7491"/>
                  <a:pt x="-17222" y="42280"/>
                  <a:pt x="8162" y="44943"/>
                </a:cubicBezTo>
                <a:cubicBezTo>
                  <a:pt x="33547" y="47606"/>
                  <a:pt x="151730" y="20806"/>
                  <a:pt x="180444" y="15979"/>
                </a:cubicBezTo>
              </a:path>
            </a:pathLst>
          </a:custGeom>
          <a:noFill/>
          <a:ln cap="flat" cmpd="sng" w="28575">
            <a:solidFill>
              <a:srgbClr val="000000"/>
            </a:solidFill>
            <a:prstDash val="solid"/>
            <a:round/>
            <a:headEnd len="med" w="med" type="none"/>
            <a:tailEnd len="med" w="med" type="stealth"/>
          </a:ln>
        </p:spPr>
      </p:sp>
      <p:sp>
        <p:nvSpPr>
          <p:cNvPr id="593" name="Shape 593"/>
          <p:cNvSpPr txBox="1"/>
          <p:nvPr>
            <p:ph type="title"/>
          </p:nvPr>
        </p:nvSpPr>
        <p:spPr>
          <a:xfrm>
            <a:off x="311700" y="79550"/>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Medidas de tendencia central</a:t>
            </a:r>
            <a:endParaRPr/>
          </a:p>
        </p:txBody>
      </p:sp>
      <p:sp>
        <p:nvSpPr>
          <p:cNvPr id="594" name="Shape 594"/>
          <p:cNvSpPr txBox="1"/>
          <p:nvPr/>
        </p:nvSpPr>
        <p:spPr>
          <a:xfrm>
            <a:off x="402625" y="974600"/>
            <a:ext cx="4843800" cy="1266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b="1" i="1" lang="es"/>
              <a:t>Moda</a:t>
            </a:r>
            <a:r>
              <a:rPr lang="es"/>
              <a:t>: valores de máxima frecuencia.  </a:t>
            </a:r>
            <a:endParaRPr/>
          </a:p>
          <a:p>
            <a:pPr indent="0" lvl="0" marL="0">
              <a:spcBef>
                <a:spcPts val="0"/>
              </a:spcBef>
              <a:spcAft>
                <a:spcPts val="0"/>
              </a:spcAft>
              <a:buNone/>
            </a:pPr>
            <a:r>
              <a:rPr lang="es"/>
              <a:t>	   </a:t>
            </a:r>
            <a:endParaRPr/>
          </a:p>
          <a:p>
            <a:pPr indent="0" lvl="0" marL="0">
              <a:spcBef>
                <a:spcPts val="0"/>
              </a:spcBef>
              <a:spcAft>
                <a:spcPts val="0"/>
              </a:spcAft>
              <a:buNone/>
            </a:pPr>
            <a:r>
              <a:rPr b="1" lang="es"/>
              <a:t>moda = names(which(table(x)==max(table(x)))) </a:t>
            </a:r>
            <a:endParaRPr b="1"/>
          </a:p>
          <a:p>
            <a:pPr indent="0" lvl="0" marL="0">
              <a:spcBef>
                <a:spcPts val="0"/>
              </a:spcBef>
              <a:spcAft>
                <a:spcPts val="0"/>
              </a:spcAft>
              <a:buNone/>
            </a:pPr>
            <a:r>
              <a:rPr b="1" lang="es"/>
              <a:t>							</a:t>
            </a:r>
            <a:r>
              <a:rPr b="1" lang="es" sz="1200"/>
              <a:t>  </a:t>
            </a:r>
            <a:endParaRPr b="1" sz="1200"/>
          </a:p>
          <a:p>
            <a:pPr indent="0" lvl="0" marL="0">
              <a:spcBef>
                <a:spcPts val="0"/>
              </a:spcBef>
              <a:spcAft>
                <a:spcPts val="0"/>
              </a:spcAft>
              <a:buNone/>
            </a:pPr>
            <a:r>
              <a:rPr b="1" lang="es" sz="1200">
                <a:solidFill>
                  <a:schemeClr val="dk1"/>
                </a:solidFill>
              </a:rPr>
              <a:t>moda = as.numeric(names(which(table(x)==max(table(x)))) )</a:t>
            </a:r>
            <a:endParaRPr b="1" sz="1200">
              <a:solidFill>
                <a:schemeClr val="dk1"/>
              </a:solidFill>
            </a:endParaRPr>
          </a:p>
          <a:p>
            <a:pPr indent="0" lvl="0" marL="0">
              <a:spcBef>
                <a:spcPts val="0"/>
              </a:spcBef>
              <a:spcAft>
                <a:spcPts val="0"/>
              </a:spcAft>
              <a:buNone/>
            </a:pPr>
            <a:r>
              <a:t/>
            </a:r>
            <a:endParaRPr b="1"/>
          </a:p>
        </p:txBody>
      </p:sp>
      <p:grpSp>
        <p:nvGrpSpPr>
          <p:cNvPr id="595" name="Shape 595"/>
          <p:cNvGrpSpPr/>
          <p:nvPr/>
        </p:nvGrpSpPr>
        <p:grpSpPr>
          <a:xfrm>
            <a:off x="5998500" y="824800"/>
            <a:ext cx="2833800" cy="1762800"/>
            <a:chOff x="3588700" y="1551750"/>
            <a:chExt cx="2833800" cy="1762800"/>
          </a:xfrm>
        </p:grpSpPr>
        <p:sp>
          <p:nvSpPr>
            <p:cNvPr id="596" name="Shape 596"/>
            <p:cNvSpPr txBox="1"/>
            <p:nvPr/>
          </p:nvSpPr>
          <p:spPr>
            <a:xfrm>
              <a:off x="3588700" y="1551750"/>
              <a:ext cx="2833800" cy="1762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i="1" lang="es"/>
                <a:t>Media aritmética:  </a:t>
              </a:r>
              <a:r>
                <a:rPr b="1" i="1" lang="es">
                  <a:solidFill>
                    <a:schemeClr val="dk1"/>
                  </a:solidFill>
                </a:rPr>
                <a:t> </a:t>
              </a:r>
              <a:r>
                <a:rPr lang="es">
                  <a:solidFill>
                    <a:schemeClr val="dk1"/>
                  </a:solidFill>
                </a:rPr>
                <a:t>median</a:t>
              </a:r>
              <a:r>
                <a:rPr lang="es">
                  <a:solidFill>
                    <a:schemeClr val="dk1"/>
                  </a:solidFill>
                </a:rPr>
                <a:t>(x)</a:t>
              </a:r>
              <a:endParaRPr>
                <a:solidFill>
                  <a:schemeClr val="dk1"/>
                </a:solidFill>
              </a:endParaRPr>
            </a:p>
            <a:p>
              <a:pPr indent="0" lvl="0" marL="0" rtl="0">
                <a:spcBef>
                  <a:spcPts val="0"/>
                </a:spcBef>
                <a:spcAft>
                  <a:spcPts val="0"/>
                </a:spcAft>
                <a:buNone/>
              </a:pPr>
              <a:r>
                <a:rPr lang="es"/>
                <a:t>(valor central, </a:t>
              </a:r>
              <a:r>
                <a:rPr b="1" lang="es" u="sng"/>
                <a:t>si ordenada</a:t>
              </a:r>
              <a:r>
                <a:rPr lang="es"/>
                <a:t>)</a:t>
              </a:r>
              <a:endParaRPr/>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lgn="ctr">
                <a:spcBef>
                  <a:spcPts val="0"/>
                </a:spcBef>
                <a:spcAft>
                  <a:spcPts val="0"/>
                </a:spcAft>
                <a:buNone/>
              </a:pPr>
              <a:r>
                <a:t/>
              </a:r>
              <a:endParaRPr/>
            </a:p>
          </p:txBody>
        </p:sp>
        <p:pic>
          <p:nvPicPr>
            <p:cNvPr id="597" name="Shape 59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3972588" y="2196600"/>
              <a:ext cx="2066025" cy="831300"/>
            </a:xfrm>
            <a:prstGeom prst="rect">
              <a:avLst/>
            </a:prstGeom>
            <a:noFill/>
            <a:ln>
              <a:noFill/>
            </a:ln>
          </p:spPr>
        </p:pic>
      </p:grpSp>
      <p:pic>
        <p:nvPicPr>
          <p:cNvPr id="598" name="Shape 598"/>
          <p:cNvPicPr preferRelativeResize="0"/>
          <p:nvPr/>
        </p:nvPicPr>
        <p:blipFill>
          <a:blip r:embed="rId4">
            <a:alphaModFix/>
          </a:blip>
          <a:stretch>
            <a:fillRect/>
          </a:stretch>
        </p:blipFill>
        <p:spPr>
          <a:xfrm>
            <a:off x="4272200" y="2847150"/>
            <a:ext cx="3960101" cy="1938801"/>
          </a:xfrm>
          <a:prstGeom prst="rect">
            <a:avLst/>
          </a:prstGeom>
          <a:noFill/>
          <a:ln cap="flat" cmpd="sng" w="9525">
            <a:solidFill>
              <a:srgbClr val="000000"/>
            </a:solidFill>
            <a:prstDash val="solid"/>
            <a:round/>
            <a:headEnd len="sm" w="sm" type="none"/>
            <a:tailEnd len="sm" w="sm" type="none"/>
          </a:ln>
        </p:spPr>
      </p:pic>
      <p:grpSp>
        <p:nvGrpSpPr>
          <p:cNvPr id="599" name="Shape 599"/>
          <p:cNvGrpSpPr/>
          <p:nvPr/>
        </p:nvGrpSpPr>
        <p:grpSpPr>
          <a:xfrm>
            <a:off x="839550" y="2587600"/>
            <a:ext cx="2833800" cy="2121000"/>
            <a:chOff x="440075" y="1551750"/>
            <a:chExt cx="2833800" cy="2121000"/>
          </a:xfrm>
        </p:grpSpPr>
        <p:sp>
          <p:nvSpPr>
            <p:cNvPr id="600" name="Shape 600"/>
            <p:cNvSpPr txBox="1"/>
            <p:nvPr/>
          </p:nvSpPr>
          <p:spPr>
            <a:xfrm>
              <a:off x="440075" y="1551750"/>
              <a:ext cx="2833800" cy="2121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b="1" i="1" lang="es"/>
                <a:t>Media aritmética:  </a:t>
              </a:r>
              <a:r>
                <a:rPr b="1" i="1" lang="es">
                  <a:solidFill>
                    <a:schemeClr val="dk1"/>
                  </a:solidFill>
                </a:rPr>
                <a:t> </a:t>
              </a:r>
              <a:r>
                <a:rPr lang="es">
                  <a:solidFill>
                    <a:schemeClr val="dk1"/>
                  </a:solidFill>
                </a:rPr>
                <a:t>mean(x)</a:t>
              </a:r>
              <a:endParaRPr>
                <a:solidFill>
                  <a:schemeClr val="dk1"/>
                </a:solidFill>
              </a:endParaRPr>
            </a:p>
            <a:p>
              <a:pPr indent="0" lvl="0" marL="0">
                <a:spcBef>
                  <a:spcPts val="0"/>
                </a:spcBef>
                <a:spcAft>
                  <a:spcPts val="0"/>
                </a:spcAft>
                <a:buNone/>
              </a:pPr>
              <a:r>
                <a:t/>
              </a:r>
              <a:endParaRPr b="1" i="1"/>
            </a:p>
            <a:p>
              <a:pPr indent="0" lvl="0" marL="0">
                <a:spcBef>
                  <a:spcPts val="0"/>
                </a:spcBef>
                <a:spcAft>
                  <a:spcPts val="0"/>
                </a:spcAft>
                <a:buNone/>
              </a:pPr>
              <a:r>
                <a:t/>
              </a:r>
              <a:endParaRPr b="1" i="1"/>
            </a:p>
            <a:p>
              <a:pPr indent="0" lvl="0" marL="0">
                <a:spcBef>
                  <a:spcPts val="0"/>
                </a:spcBef>
                <a:spcAft>
                  <a:spcPts val="0"/>
                </a:spcAft>
                <a:buNone/>
              </a:pPr>
              <a:r>
                <a:t/>
              </a:r>
              <a:endParaRPr b="1" i="1"/>
            </a:p>
            <a:p>
              <a:pPr indent="0" lvl="0" marL="0">
                <a:spcBef>
                  <a:spcPts val="0"/>
                </a:spcBef>
                <a:spcAft>
                  <a:spcPts val="0"/>
                </a:spcAft>
                <a:buNone/>
              </a:pPr>
              <a:r>
                <a:t/>
              </a:r>
              <a:endParaRPr b="1" i="1"/>
            </a:p>
            <a:p>
              <a:pPr indent="0" lvl="0" marL="0">
                <a:spcBef>
                  <a:spcPts val="0"/>
                </a:spcBef>
                <a:spcAft>
                  <a:spcPts val="0"/>
                </a:spcAft>
                <a:buNone/>
              </a:pPr>
              <a:r>
                <a:t/>
              </a:r>
              <a:endParaRPr b="1" i="1"/>
            </a:p>
            <a:p>
              <a:pPr indent="0" lvl="0" marL="0">
                <a:spcBef>
                  <a:spcPts val="0"/>
                </a:spcBef>
                <a:spcAft>
                  <a:spcPts val="0"/>
                </a:spcAft>
                <a:buNone/>
              </a:pPr>
              <a:r>
                <a:t/>
              </a:r>
              <a:endParaRPr b="1" i="1"/>
            </a:p>
            <a:p>
              <a:pPr indent="0" lvl="0" marL="0">
                <a:spcBef>
                  <a:spcPts val="0"/>
                </a:spcBef>
                <a:spcAft>
                  <a:spcPts val="0"/>
                </a:spcAft>
                <a:buNone/>
              </a:pPr>
              <a:r>
                <a:t/>
              </a:r>
              <a:endParaRPr b="1" i="1"/>
            </a:p>
            <a:p>
              <a:pPr indent="0" lvl="0" marL="0">
                <a:spcBef>
                  <a:spcPts val="0"/>
                </a:spcBef>
                <a:spcAft>
                  <a:spcPts val="0"/>
                </a:spcAft>
                <a:buNone/>
              </a:pPr>
              <a:r>
                <a:t/>
              </a:r>
              <a:endParaRPr b="1" i="1"/>
            </a:p>
            <a:p>
              <a:pPr indent="0" lvl="0" marL="0">
                <a:spcBef>
                  <a:spcPts val="0"/>
                </a:spcBef>
                <a:spcAft>
                  <a:spcPts val="0"/>
                </a:spcAft>
                <a:buNone/>
              </a:pPr>
              <a:r>
                <a:t/>
              </a:r>
              <a:endParaRPr b="1" i="1"/>
            </a:p>
            <a:p>
              <a:pPr indent="0" lvl="0" marL="0" rtl="0" algn="ctr">
                <a:spcBef>
                  <a:spcPts val="0"/>
                </a:spcBef>
                <a:spcAft>
                  <a:spcPts val="0"/>
                </a:spcAft>
                <a:buNone/>
              </a:pPr>
              <a:r>
                <a:t/>
              </a:r>
              <a:endParaRPr/>
            </a:p>
          </p:txBody>
        </p:sp>
        <p:pic>
          <p:nvPicPr>
            <p:cNvPr id="601" name="Shape 601"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1013650" y="1991763"/>
              <a:ext cx="1686650" cy="702775"/>
            </a:xfrm>
            <a:prstGeom prst="rect">
              <a:avLst/>
            </a:prstGeom>
            <a:noFill/>
            <a:ln>
              <a:noFill/>
            </a:ln>
          </p:spPr>
        </p:pic>
        <p:pic>
          <p:nvPicPr>
            <p:cNvPr id="602" name="Shape 602"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6">
              <a:alphaModFix/>
            </a:blip>
            <a:stretch>
              <a:fillRect/>
            </a:stretch>
          </p:blipFill>
          <p:spPr>
            <a:xfrm>
              <a:off x="652075" y="2886225"/>
              <a:ext cx="2409825" cy="59215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type="title"/>
          </p:nvPr>
        </p:nvSpPr>
        <p:spPr>
          <a:xfrm>
            <a:off x="311700" y="315925"/>
            <a:ext cx="2850000" cy="551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Regresión lineal</a:t>
            </a:r>
            <a:endParaRPr/>
          </a:p>
        </p:txBody>
      </p:sp>
      <p:pic>
        <p:nvPicPr>
          <p:cNvPr id="98" name="Shape 98"/>
          <p:cNvPicPr preferRelativeResize="0"/>
          <p:nvPr/>
        </p:nvPicPr>
        <p:blipFill>
          <a:blip r:embed="rId3">
            <a:alphaModFix/>
          </a:blip>
          <a:stretch>
            <a:fillRect/>
          </a:stretch>
        </p:blipFill>
        <p:spPr>
          <a:xfrm>
            <a:off x="476975" y="1204725"/>
            <a:ext cx="2347826" cy="2082225"/>
          </a:xfrm>
          <a:prstGeom prst="rect">
            <a:avLst/>
          </a:prstGeom>
          <a:noFill/>
          <a:ln>
            <a:noFill/>
          </a:ln>
        </p:spPr>
      </p:pic>
      <p:sp>
        <p:nvSpPr>
          <p:cNvPr id="99" name="Shape 99"/>
          <p:cNvSpPr txBox="1"/>
          <p:nvPr/>
        </p:nvSpPr>
        <p:spPr>
          <a:xfrm>
            <a:off x="1220225" y="867613"/>
            <a:ext cx="861300" cy="37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a:t>Básico</a:t>
            </a:r>
            <a:endParaRPr/>
          </a:p>
        </p:txBody>
      </p:sp>
      <p:pic>
        <p:nvPicPr>
          <p:cNvPr id="100" name="Shape 100"/>
          <p:cNvPicPr preferRelativeResize="0"/>
          <p:nvPr/>
        </p:nvPicPr>
        <p:blipFill rotWithShape="1">
          <a:blip r:embed="rId4">
            <a:alphaModFix/>
          </a:blip>
          <a:srcRect b="57201" l="0" r="62309" t="8515"/>
          <a:stretch/>
        </p:blipFill>
        <p:spPr>
          <a:xfrm>
            <a:off x="1488950" y="1529325"/>
            <a:ext cx="1335850" cy="761525"/>
          </a:xfrm>
          <a:prstGeom prst="rect">
            <a:avLst/>
          </a:prstGeom>
          <a:noFill/>
          <a:ln>
            <a:noFill/>
          </a:ln>
        </p:spPr>
      </p:pic>
      <p:sp>
        <p:nvSpPr>
          <p:cNvPr id="101" name="Shape 101"/>
          <p:cNvSpPr txBox="1"/>
          <p:nvPr/>
        </p:nvSpPr>
        <p:spPr>
          <a:xfrm>
            <a:off x="311700" y="3389475"/>
            <a:ext cx="2759100" cy="154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Data Frames</a:t>
            </a:r>
            <a:endParaRPr b="1"/>
          </a:p>
          <a:p>
            <a:pPr indent="0" lvl="0" marL="0" rtl="0" algn="ctr">
              <a:spcBef>
                <a:spcPts val="0"/>
              </a:spcBef>
              <a:spcAft>
                <a:spcPts val="0"/>
              </a:spcAft>
              <a:buNone/>
            </a:pPr>
            <a:r>
              <a:rPr b="1" lang="es"/>
              <a:t>lm(happy~money,data=h1)</a:t>
            </a:r>
            <a:endParaRPr b="1"/>
          </a:p>
          <a:p>
            <a:pPr indent="0" lvl="0" marL="0" rtl="0" algn="ctr">
              <a:spcBef>
                <a:spcPts val="0"/>
              </a:spcBef>
              <a:spcAft>
                <a:spcPts val="0"/>
              </a:spcAft>
              <a:buNone/>
            </a:pPr>
            <a:r>
              <a:t/>
            </a:r>
            <a:endParaRPr b="1"/>
          </a:p>
          <a:p>
            <a:pPr indent="0" lvl="0" marL="0" algn="just">
              <a:spcBef>
                <a:spcPts val="0"/>
              </a:spcBef>
              <a:spcAft>
                <a:spcPts val="0"/>
              </a:spcAft>
              <a:buNone/>
            </a:pPr>
            <a:r>
              <a:rPr lang="es"/>
              <a:t>Si </a:t>
            </a:r>
            <a:r>
              <a:rPr b="1" lang="es"/>
              <a:t>y=ax + b</a:t>
            </a:r>
            <a:r>
              <a:rPr lang="es"/>
              <a:t>, entonces “</a:t>
            </a:r>
            <a:r>
              <a:rPr b="1" lang="es"/>
              <a:t>a</a:t>
            </a:r>
            <a:r>
              <a:rPr lang="es"/>
              <a:t>” es la pendiente, debajo de la x (1.06 en el ejemplo) y “</a:t>
            </a:r>
            <a:r>
              <a:rPr b="1" lang="es"/>
              <a:t>b</a:t>
            </a:r>
            <a:r>
              <a:rPr lang="es"/>
              <a:t>” es “</a:t>
            </a:r>
            <a:r>
              <a:rPr i="1" lang="es"/>
              <a:t>intercept</a:t>
            </a:r>
            <a:r>
              <a:rPr lang="es"/>
              <a:t>” (18.63)</a:t>
            </a:r>
            <a:endParaRPr/>
          </a:p>
        </p:txBody>
      </p:sp>
      <p:cxnSp>
        <p:nvCxnSpPr>
          <p:cNvPr id="102" name="Shape 102"/>
          <p:cNvCxnSpPr/>
          <p:nvPr/>
        </p:nvCxnSpPr>
        <p:spPr>
          <a:xfrm>
            <a:off x="3261500" y="967525"/>
            <a:ext cx="0" cy="3857700"/>
          </a:xfrm>
          <a:prstGeom prst="straightConnector1">
            <a:avLst/>
          </a:prstGeom>
          <a:noFill/>
          <a:ln cap="flat" cmpd="sng" w="9525">
            <a:solidFill>
              <a:srgbClr val="000000"/>
            </a:solidFill>
            <a:prstDash val="solid"/>
            <a:round/>
            <a:headEnd len="med" w="med" type="none"/>
            <a:tailEnd len="med" w="med" type="none"/>
          </a:ln>
        </p:spPr>
      </p:cxnSp>
      <p:pic>
        <p:nvPicPr>
          <p:cNvPr id="103" name="Shape 103"/>
          <p:cNvPicPr preferRelativeResize="0"/>
          <p:nvPr/>
        </p:nvPicPr>
        <p:blipFill>
          <a:blip r:embed="rId5">
            <a:alphaModFix/>
          </a:blip>
          <a:stretch>
            <a:fillRect/>
          </a:stretch>
        </p:blipFill>
        <p:spPr>
          <a:xfrm>
            <a:off x="6997688" y="1739150"/>
            <a:ext cx="1570813" cy="551700"/>
          </a:xfrm>
          <a:prstGeom prst="rect">
            <a:avLst/>
          </a:prstGeom>
          <a:noFill/>
          <a:ln>
            <a:noFill/>
          </a:ln>
        </p:spPr>
      </p:pic>
      <p:pic>
        <p:nvPicPr>
          <p:cNvPr id="104" name="Shape 104"/>
          <p:cNvPicPr preferRelativeResize="0"/>
          <p:nvPr/>
        </p:nvPicPr>
        <p:blipFill>
          <a:blip r:embed="rId6">
            <a:alphaModFix/>
          </a:blip>
          <a:stretch>
            <a:fillRect/>
          </a:stretch>
        </p:blipFill>
        <p:spPr>
          <a:xfrm>
            <a:off x="3553025" y="967525"/>
            <a:ext cx="3444678" cy="3005050"/>
          </a:xfrm>
          <a:prstGeom prst="rect">
            <a:avLst/>
          </a:prstGeom>
          <a:noFill/>
          <a:ln>
            <a:noFill/>
          </a:ln>
        </p:spPr>
      </p:pic>
      <p:pic>
        <p:nvPicPr>
          <p:cNvPr id="105" name="Shape 105"/>
          <p:cNvPicPr preferRelativeResize="0"/>
          <p:nvPr/>
        </p:nvPicPr>
        <p:blipFill>
          <a:blip r:embed="rId7">
            <a:alphaModFix/>
          </a:blip>
          <a:stretch>
            <a:fillRect/>
          </a:stretch>
        </p:blipFill>
        <p:spPr>
          <a:xfrm>
            <a:off x="6719100" y="3911938"/>
            <a:ext cx="1711693" cy="1052325"/>
          </a:xfrm>
          <a:prstGeom prst="rect">
            <a:avLst/>
          </a:prstGeom>
          <a:noFill/>
          <a:ln>
            <a:noFill/>
          </a:ln>
        </p:spPr>
      </p:pic>
      <p:cxnSp>
        <p:nvCxnSpPr>
          <p:cNvPr id="106" name="Shape 106"/>
          <p:cNvCxnSpPr/>
          <p:nvPr/>
        </p:nvCxnSpPr>
        <p:spPr>
          <a:xfrm>
            <a:off x="3199075" y="4700300"/>
            <a:ext cx="3171000" cy="0"/>
          </a:xfrm>
          <a:prstGeom prst="straightConnector1">
            <a:avLst/>
          </a:prstGeom>
          <a:noFill/>
          <a:ln cap="flat" cmpd="sng" w="9525">
            <a:solidFill>
              <a:srgbClr val="000000"/>
            </a:solidFill>
            <a:prstDash val="solid"/>
            <a:round/>
            <a:headEnd len="med" w="med" type="none"/>
            <a:tailEnd len="med" w="med" type="triangle"/>
          </a:ln>
        </p:spPr>
      </p:cxnSp>
      <p:sp>
        <p:nvSpPr>
          <p:cNvPr id="107" name="Shape 107"/>
          <p:cNvSpPr txBox="1"/>
          <p:nvPr/>
        </p:nvSpPr>
        <p:spPr>
          <a:xfrm>
            <a:off x="3452200" y="4313300"/>
            <a:ext cx="1120200" cy="249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s"/>
              <a:t>Otra forma</a:t>
            </a:r>
            <a:endParaRPr/>
          </a:p>
        </p:txBody>
      </p:sp>
      <p:sp>
        <p:nvSpPr>
          <p:cNvPr id="108" name="Shape 108"/>
          <p:cNvSpPr txBox="1"/>
          <p:nvPr/>
        </p:nvSpPr>
        <p:spPr>
          <a:xfrm>
            <a:off x="4572400" y="168950"/>
            <a:ext cx="4228500" cy="10524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s" sz="1000"/>
              <a:t>Actualizar r-studio. Entrar en cran (</a:t>
            </a:r>
            <a:r>
              <a:rPr b="1" lang="es" sz="1000" u="sng">
                <a:solidFill>
                  <a:schemeClr val="hlink"/>
                </a:solidFill>
                <a:hlinkClick r:id="rId8"/>
              </a:rPr>
              <a:t>https://cran.r-project.org/bin/linux/ubuntu/</a:t>
            </a:r>
            <a:r>
              <a:rPr b="1" lang="es" sz="1000"/>
              <a:t>) y seguir las instrucciones. La importación de la clave con: </a:t>
            </a:r>
            <a:endParaRPr b="1" sz="1000"/>
          </a:p>
          <a:p>
            <a:pPr indent="0" lvl="0" marL="0" rtl="0" algn="ctr">
              <a:spcBef>
                <a:spcPts val="0"/>
              </a:spcBef>
              <a:spcAft>
                <a:spcPts val="0"/>
              </a:spcAft>
              <a:buNone/>
            </a:pPr>
            <a:r>
              <a:rPr b="1" lang="es" sz="1000">
                <a:solidFill>
                  <a:srgbClr val="0000FF"/>
                </a:solidFill>
              </a:rPr>
              <a:t>gpg --keyserver keyserver.ubuntu.com --recv 51716619E084DAB9</a:t>
            </a:r>
            <a:endParaRPr b="1" sz="1000">
              <a:solidFill>
                <a:srgbClr val="0000FF"/>
              </a:solidFill>
            </a:endParaRPr>
          </a:p>
          <a:p>
            <a:pPr indent="0" lvl="0" marL="0" algn="ctr">
              <a:spcBef>
                <a:spcPts val="0"/>
              </a:spcBef>
              <a:spcAft>
                <a:spcPts val="0"/>
              </a:spcAft>
              <a:buNone/>
            </a:pPr>
            <a:r>
              <a:rPr b="1" lang="es" sz="1000">
                <a:solidFill>
                  <a:srgbClr val="0000FF"/>
                </a:solidFill>
              </a:rPr>
              <a:t>(ver </a:t>
            </a:r>
            <a:r>
              <a:rPr b="1" lang="es" sz="1000" u="sng">
                <a:solidFill>
                  <a:schemeClr val="hlink"/>
                </a:solidFill>
                <a:hlinkClick r:id="rId9"/>
              </a:rPr>
              <a:t>https://ubuntuforums.org/showthread.php?t=2221562</a:t>
            </a:r>
            <a:r>
              <a:rPr b="1" lang="es" sz="1000">
                <a:solidFill>
                  <a:srgbClr val="0000FF"/>
                </a:solidFill>
              </a:rPr>
              <a:t>)</a:t>
            </a:r>
            <a:endParaRPr b="1" sz="1000">
              <a:solidFill>
                <a:srgbClr val="0000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Shape 60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Medidas de Posición</a:t>
            </a:r>
            <a:endParaRPr/>
          </a:p>
        </p:txBody>
      </p:sp>
      <p:sp>
        <p:nvSpPr>
          <p:cNvPr id="608" name="Shape 608"/>
          <p:cNvSpPr txBox="1"/>
          <p:nvPr/>
        </p:nvSpPr>
        <p:spPr>
          <a:xfrm>
            <a:off x="402625" y="1054925"/>
            <a:ext cx="8429700" cy="6615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s"/>
              <a:t>Dada una proporción </a:t>
            </a:r>
            <a:r>
              <a:rPr b="1" lang="es"/>
              <a:t>0 &lt; p &lt; 1</a:t>
            </a:r>
            <a:r>
              <a:rPr lang="es"/>
              <a:t>, el </a:t>
            </a:r>
            <a:r>
              <a:rPr b="1" lang="es"/>
              <a:t>cuantil</a:t>
            </a:r>
            <a:r>
              <a:rPr lang="es"/>
              <a:t> de </a:t>
            </a:r>
            <a:r>
              <a:rPr b="1" lang="es"/>
              <a:t>orden p</a:t>
            </a:r>
            <a:r>
              <a:rPr lang="es"/>
              <a:t> de una variable cuantitativa, que denotaremos por Qp , es el valor más pequeño tal que </a:t>
            </a:r>
            <a:r>
              <a:rPr b="1" i="1" lang="es"/>
              <a:t>su frecuencia relativa acumulada es mayor o igual que p.</a:t>
            </a:r>
            <a:endParaRPr b="1" i="1"/>
          </a:p>
        </p:txBody>
      </p:sp>
      <p:sp>
        <p:nvSpPr>
          <p:cNvPr id="609" name="Shape 609"/>
          <p:cNvSpPr txBox="1"/>
          <p:nvPr/>
        </p:nvSpPr>
        <p:spPr>
          <a:xfrm>
            <a:off x="402625" y="1803975"/>
            <a:ext cx="2034900" cy="831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s"/>
              <a:t>&gt; sort(dados)</a:t>
            </a:r>
            <a:endParaRPr/>
          </a:p>
          <a:p>
            <a:pPr indent="0" lvl="0" marL="0">
              <a:spcBef>
                <a:spcPts val="0"/>
              </a:spcBef>
              <a:spcAft>
                <a:spcPts val="0"/>
              </a:spcAft>
              <a:buClr>
                <a:schemeClr val="dk1"/>
              </a:buClr>
              <a:buSzPts val="1100"/>
              <a:buFont typeface="Arial"/>
              <a:buNone/>
            </a:pPr>
            <a:r>
              <a:rPr lang="es"/>
              <a:t> [1] 1 1 2 3 3 4 5 5 6 6</a:t>
            </a:r>
            <a:endParaRPr/>
          </a:p>
          <a:p>
            <a:pPr indent="0" lvl="0" marL="0">
              <a:spcBef>
                <a:spcPts val="0"/>
              </a:spcBef>
              <a:spcAft>
                <a:spcPts val="0"/>
              </a:spcAft>
              <a:buClr>
                <a:schemeClr val="dk1"/>
              </a:buClr>
              <a:buSzPts val="1100"/>
              <a:buFont typeface="Arial"/>
              <a:buNone/>
            </a:pPr>
            <a:r>
              <a:rPr lang="es"/>
              <a:t>&gt; length(dados)</a:t>
            </a:r>
            <a:endParaRPr/>
          </a:p>
          <a:p>
            <a:pPr indent="0" lvl="0" marL="0" rtl="0">
              <a:spcBef>
                <a:spcPts val="0"/>
              </a:spcBef>
              <a:spcAft>
                <a:spcPts val="0"/>
              </a:spcAft>
              <a:buNone/>
            </a:pPr>
            <a:r>
              <a:rPr lang="es"/>
              <a:t>[1] 10</a:t>
            </a:r>
            <a:endParaRPr/>
          </a:p>
        </p:txBody>
      </p:sp>
      <p:sp>
        <p:nvSpPr>
          <p:cNvPr id="610" name="Shape 610"/>
          <p:cNvSpPr/>
          <p:nvPr/>
        </p:nvSpPr>
        <p:spPr>
          <a:xfrm>
            <a:off x="2312700" y="1766525"/>
            <a:ext cx="124800" cy="868800"/>
          </a:xfrm>
          <a:prstGeom prst="rightBrace">
            <a:avLst>
              <a:gd fmla="val 8333"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1" name="Shape 611"/>
          <p:cNvSpPr txBox="1"/>
          <p:nvPr/>
        </p:nvSpPr>
        <p:spPr>
          <a:xfrm>
            <a:off x="6054850" y="1766525"/>
            <a:ext cx="3000000" cy="868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a:t>cumsum(prop.table(table(dados)))</a:t>
            </a:r>
            <a:endParaRPr/>
          </a:p>
          <a:p>
            <a:pPr indent="0" lvl="0" marL="0" rtl="0">
              <a:spcBef>
                <a:spcPts val="0"/>
              </a:spcBef>
              <a:spcAft>
                <a:spcPts val="0"/>
              </a:spcAft>
              <a:buNone/>
            </a:pPr>
            <a:r>
              <a:rPr lang="es"/>
              <a:t>  1     2       3       4       5      6</a:t>
            </a:r>
            <a:endParaRPr/>
          </a:p>
          <a:p>
            <a:pPr indent="0" lvl="0" marL="0" rtl="0">
              <a:spcBef>
                <a:spcPts val="0"/>
              </a:spcBef>
              <a:spcAft>
                <a:spcPts val="0"/>
              </a:spcAft>
              <a:buNone/>
            </a:pPr>
            <a:r>
              <a:rPr lang="es"/>
              <a:t>0.2   0.3    0.5    0.6    0.8   1.0</a:t>
            </a:r>
            <a:endParaRPr/>
          </a:p>
        </p:txBody>
      </p:sp>
      <p:sp>
        <p:nvSpPr>
          <p:cNvPr id="612" name="Shape 612"/>
          <p:cNvSpPr/>
          <p:nvPr/>
        </p:nvSpPr>
        <p:spPr>
          <a:xfrm>
            <a:off x="5948250" y="1716575"/>
            <a:ext cx="124800" cy="918900"/>
          </a:xfrm>
          <a:prstGeom prst="leftBrace">
            <a:avLst>
              <a:gd fmla="val 8333"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13" name="Shape 613"/>
          <p:cNvSpPr txBox="1"/>
          <p:nvPr/>
        </p:nvSpPr>
        <p:spPr>
          <a:xfrm>
            <a:off x="2520050" y="1754025"/>
            <a:ext cx="3363000" cy="1285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s"/>
              <a:t>Q</a:t>
            </a:r>
            <a:r>
              <a:rPr lang="es" sz="900"/>
              <a:t>0.65</a:t>
            </a:r>
            <a:endParaRPr sz="900"/>
          </a:p>
          <a:p>
            <a:pPr indent="0" lvl="0" marL="0" rtl="0" algn="just">
              <a:spcBef>
                <a:spcPts val="0"/>
              </a:spcBef>
              <a:spcAft>
                <a:spcPts val="0"/>
              </a:spcAft>
              <a:buNone/>
            </a:pPr>
            <a:r>
              <a:rPr lang="es" sz="1200"/>
              <a:t>65% de 10 es 6.5. El siguiente es el 7º, el cuantil es 5.</a:t>
            </a:r>
            <a:endParaRPr sz="1200"/>
          </a:p>
          <a:p>
            <a:pPr indent="0" lvl="0" marL="0" algn="just">
              <a:spcBef>
                <a:spcPts val="0"/>
              </a:spcBef>
              <a:spcAft>
                <a:spcPts val="0"/>
              </a:spcAft>
              <a:buNone/>
            </a:pPr>
            <a:r>
              <a:rPr lang="es" sz="1200"/>
              <a:t>O bien, con las frecuencias acumuladas. El 4 está al 60%; como es 65% es más, el siguiente, el 5. </a:t>
            </a:r>
            <a:endParaRPr sz="1200"/>
          </a:p>
        </p:txBody>
      </p:sp>
      <p:sp>
        <p:nvSpPr>
          <p:cNvPr id="614" name="Shape 614"/>
          <p:cNvSpPr/>
          <p:nvPr/>
        </p:nvSpPr>
        <p:spPr>
          <a:xfrm>
            <a:off x="1089250" y="2540550"/>
            <a:ext cx="1086000" cy="2622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s"/>
              <a:t>ordenado</a:t>
            </a:r>
            <a:endParaRPr/>
          </a:p>
        </p:txBody>
      </p:sp>
      <p:sp>
        <p:nvSpPr>
          <p:cNvPr id="615" name="Shape 615"/>
          <p:cNvSpPr txBox="1"/>
          <p:nvPr/>
        </p:nvSpPr>
        <p:spPr>
          <a:xfrm>
            <a:off x="402625" y="3142200"/>
            <a:ext cx="3246000" cy="1668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b="1" lang="es"/>
              <a:t>Mediana</a:t>
            </a:r>
            <a:r>
              <a:rPr lang="es"/>
              <a:t>, cuantil Q</a:t>
            </a:r>
            <a:r>
              <a:rPr lang="es" sz="900"/>
              <a:t>0.5</a:t>
            </a:r>
            <a:endParaRPr sz="900"/>
          </a:p>
          <a:p>
            <a:pPr indent="-317500" lvl="0" marL="457200" rtl="0">
              <a:spcBef>
                <a:spcPts val="0"/>
              </a:spcBef>
              <a:spcAft>
                <a:spcPts val="0"/>
              </a:spcAft>
              <a:buSzPts val="1400"/>
              <a:buChar char="●"/>
            </a:pPr>
            <a:r>
              <a:rPr b="1" lang="es"/>
              <a:t>Cuartiles</a:t>
            </a:r>
            <a:r>
              <a:rPr lang="es"/>
              <a:t>: Q</a:t>
            </a:r>
            <a:r>
              <a:rPr lang="es" sz="900"/>
              <a:t>0.25</a:t>
            </a:r>
            <a:r>
              <a:rPr lang="es"/>
              <a:t>, Q</a:t>
            </a:r>
            <a:r>
              <a:rPr lang="es" sz="900"/>
              <a:t>0.5</a:t>
            </a:r>
            <a:r>
              <a:rPr lang="es"/>
              <a:t> y Q</a:t>
            </a:r>
            <a:r>
              <a:rPr lang="es" sz="900"/>
              <a:t>0.75</a:t>
            </a:r>
            <a:r>
              <a:rPr lang="es"/>
              <a:t>; primer, segundo y tercer cuartil.</a:t>
            </a:r>
            <a:endParaRPr/>
          </a:p>
          <a:p>
            <a:pPr indent="-317500" lvl="0" marL="457200" rtl="0">
              <a:spcBef>
                <a:spcPts val="0"/>
              </a:spcBef>
              <a:spcAft>
                <a:spcPts val="0"/>
              </a:spcAft>
              <a:buSzPts val="1400"/>
              <a:buChar char="●"/>
            </a:pPr>
            <a:r>
              <a:rPr b="1" lang="es"/>
              <a:t>Deciles</a:t>
            </a:r>
            <a:r>
              <a:rPr lang="es"/>
              <a:t>, cuantiles múltiplos de 0.1. Q</a:t>
            </a:r>
            <a:r>
              <a:rPr lang="es" sz="900"/>
              <a:t>0.1</a:t>
            </a:r>
            <a:r>
              <a:rPr lang="es"/>
              <a:t> es el primer decil.</a:t>
            </a:r>
            <a:endParaRPr/>
          </a:p>
          <a:p>
            <a:pPr indent="-317500" lvl="0" marL="457200" rtl="0">
              <a:spcBef>
                <a:spcPts val="0"/>
              </a:spcBef>
              <a:spcAft>
                <a:spcPts val="0"/>
              </a:spcAft>
              <a:buSzPts val="1400"/>
              <a:buChar char="●"/>
            </a:pPr>
            <a:r>
              <a:rPr b="1" lang="es"/>
              <a:t>Percentil</a:t>
            </a:r>
            <a:r>
              <a:rPr lang="es"/>
              <a:t>: Cuantil múltiplo de 0.01. Por ejemplo, Q</a:t>
            </a:r>
            <a:r>
              <a:rPr lang="es" sz="900"/>
              <a:t>0.01</a:t>
            </a:r>
            <a:endParaRPr sz="900"/>
          </a:p>
          <a:p>
            <a:pPr indent="0" lvl="0" marL="0" rtl="0" algn="ctr">
              <a:spcBef>
                <a:spcPts val="0"/>
              </a:spcBef>
              <a:spcAft>
                <a:spcPts val="0"/>
              </a:spcAft>
              <a:buNone/>
            </a:pPr>
            <a:r>
              <a:t/>
            </a:r>
            <a:endParaRPr/>
          </a:p>
        </p:txBody>
      </p:sp>
      <p:sp>
        <p:nvSpPr>
          <p:cNvPr id="616" name="Shape 616"/>
          <p:cNvSpPr txBox="1"/>
          <p:nvPr/>
        </p:nvSpPr>
        <p:spPr>
          <a:xfrm>
            <a:off x="4135400" y="3418650"/>
            <a:ext cx="4531800" cy="1116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s" sz="1800"/>
              <a:t>quantile(x,0.25)</a:t>
            </a:r>
            <a:endParaRPr sz="1800"/>
          </a:p>
          <a:p>
            <a:pPr indent="-342900" lvl="0" marL="457200" marR="0" rtl="0" algn="l">
              <a:lnSpc>
                <a:spcPct val="100000"/>
              </a:lnSpc>
              <a:spcBef>
                <a:spcPts val="0"/>
              </a:spcBef>
              <a:spcAft>
                <a:spcPts val="0"/>
              </a:spcAft>
              <a:buSzPts val="1800"/>
              <a:buChar char="●"/>
            </a:pPr>
            <a:r>
              <a:rPr lang="es" sz="1800"/>
              <a:t>Se puede </a:t>
            </a:r>
            <a:r>
              <a:rPr b="1" lang="es" sz="1800"/>
              <a:t>modificar</a:t>
            </a:r>
            <a:r>
              <a:rPr lang="es" sz="1800"/>
              <a:t> con type=1..7</a:t>
            </a:r>
            <a:endParaRPr sz="1800"/>
          </a:p>
          <a:p>
            <a:pPr indent="-342900" lvl="0" marL="457200">
              <a:spcBef>
                <a:spcPts val="0"/>
              </a:spcBef>
              <a:spcAft>
                <a:spcPts val="0"/>
              </a:spcAft>
              <a:buSzPts val="1800"/>
              <a:buChar char="●"/>
            </a:pPr>
            <a:r>
              <a:rPr lang="es" sz="1800"/>
              <a:t>El método por defecto es type=7</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Shape 621"/>
          <p:cNvSpPr txBox="1"/>
          <p:nvPr>
            <p:ph type="title"/>
          </p:nvPr>
        </p:nvSpPr>
        <p:spPr>
          <a:xfrm>
            <a:off x="311700" y="277600"/>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Medidas de dispersión</a:t>
            </a:r>
            <a:endParaRPr/>
          </a:p>
        </p:txBody>
      </p:sp>
      <p:sp>
        <p:nvSpPr>
          <p:cNvPr id="622" name="Shape 622"/>
          <p:cNvSpPr txBox="1"/>
          <p:nvPr/>
        </p:nvSpPr>
        <p:spPr>
          <a:xfrm>
            <a:off x="4347900" y="277600"/>
            <a:ext cx="4484400" cy="9894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s"/>
              <a:t>rango = max - min, se calcula con </a:t>
            </a:r>
            <a:r>
              <a:rPr b="1" lang="es"/>
              <a:t>diff(range(x))</a:t>
            </a:r>
            <a:endParaRPr b="1"/>
          </a:p>
          <a:p>
            <a:pPr indent="-317500" lvl="0" marL="457200" rtl="0" algn="just">
              <a:spcBef>
                <a:spcPts val="0"/>
              </a:spcBef>
              <a:spcAft>
                <a:spcPts val="0"/>
              </a:spcAft>
              <a:buSzPts val="1400"/>
              <a:buChar char="●"/>
            </a:pPr>
            <a:r>
              <a:rPr lang="es"/>
              <a:t>rango intercuartílico = Q</a:t>
            </a:r>
            <a:r>
              <a:rPr lang="es" sz="900"/>
              <a:t>0.75</a:t>
            </a:r>
            <a:r>
              <a:rPr lang="es"/>
              <a:t> - Q</a:t>
            </a:r>
            <a:r>
              <a:rPr lang="es" sz="900"/>
              <a:t>0.25</a:t>
            </a:r>
            <a:r>
              <a:rPr lang="es"/>
              <a:t>, con </a:t>
            </a:r>
            <a:r>
              <a:rPr b="1" lang="es"/>
              <a:t>IQR(x,type…)</a:t>
            </a:r>
            <a:endParaRPr b="1"/>
          </a:p>
          <a:p>
            <a:pPr indent="-317500" lvl="0" marL="457200" rtl="0" algn="just">
              <a:spcBef>
                <a:spcPts val="0"/>
              </a:spcBef>
              <a:spcAft>
                <a:spcPts val="0"/>
              </a:spcAft>
              <a:buSzPts val="1400"/>
              <a:buChar char="●"/>
            </a:pPr>
            <a:r>
              <a:rPr lang="es"/>
              <a:t>Si tiene NA</a:t>
            </a:r>
            <a:r>
              <a:rPr b="1" lang="es"/>
              <a:t>, na.rm=TRUE</a:t>
            </a:r>
            <a:endParaRPr b="1"/>
          </a:p>
        </p:txBody>
      </p:sp>
      <p:sp>
        <p:nvSpPr>
          <p:cNvPr id="623" name="Shape 623"/>
          <p:cNvSpPr txBox="1"/>
          <p:nvPr/>
        </p:nvSpPr>
        <p:spPr>
          <a:xfrm>
            <a:off x="311700" y="1410675"/>
            <a:ext cx="2833800" cy="1067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i="1" lang="es"/>
              <a:t>Varianza</a:t>
            </a:r>
            <a:endParaRPr>
              <a:solidFill>
                <a:schemeClr val="dk1"/>
              </a:solidFill>
            </a:endParaRPr>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lgn="ctr">
              <a:spcBef>
                <a:spcPts val="0"/>
              </a:spcBef>
              <a:spcAft>
                <a:spcPts val="0"/>
              </a:spcAft>
              <a:buNone/>
            </a:pPr>
            <a:r>
              <a:t/>
            </a:r>
            <a:endParaRPr/>
          </a:p>
        </p:txBody>
      </p:sp>
      <p:pic>
        <p:nvPicPr>
          <p:cNvPr id="624" name="Shape 624"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648200" y="1752746"/>
            <a:ext cx="2160800" cy="671431"/>
          </a:xfrm>
          <a:prstGeom prst="rect">
            <a:avLst/>
          </a:prstGeom>
          <a:noFill/>
          <a:ln>
            <a:noFill/>
          </a:ln>
        </p:spPr>
      </p:pic>
      <p:grpSp>
        <p:nvGrpSpPr>
          <p:cNvPr id="625" name="Shape 625"/>
          <p:cNvGrpSpPr/>
          <p:nvPr/>
        </p:nvGrpSpPr>
        <p:grpSpPr>
          <a:xfrm>
            <a:off x="311700" y="3756425"/>
            <a:ext cx="2833800" cy="1067700"/>
            <a:chOff x="311700" y="3646650"/>
            <a:chExt cx="2833800" cy="1067700"/>
          </a:xfrm>
        </p:grpSpPr>
        <p:sp>
          <p:nvSpPr>
            <p:cNvPr id="626" name="Shape 626"/>
            <p:cNvSpPr txBox="1"/>
            <p:nvPr/>
          </p:nvSpPr>
          <p:spPr>
            <a:xfrm>
              <a:off x="311700" y="3646650"/>
              <a:ext cx="2833800" cy="1067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i="1" lang="es"/>
                <a:t>Varianza muestral</a:t>
              </a:r>
              <a:endParaRPr>
                <a:solidFill>
                  <a:schemeClr val="dk1"/>
                </a:solidFill>
              </a:endParaRPr>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lgn="ctr">
                <a:spcBef>
                  <a:spcPts val="0"/>
                </a:spcBef>
                <a:spcAft>
                  <a:spcPts val="0"/>
                </a:spcAft>
                <a:buNone/>
              </a:pPr>
              <a:r>
                <a:t/>
              </a:r>
              <a:endParaRPr/>
            </a:p>
          </p:txBody>
        </p:sp>
        <p:pic>
          <p:nvPicPr>
            <p:cNvPr id="627" name="Shape 62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512862" y="4007600"/>
              <a:ext cx="2431483" cy="633800"/>
            </a:xfrm>
            <a:prstGeom prst="rect">
              <a:avLst/>
            </a:prstGeom>
            <a:noFill/>
            <a:ln>
              <a:noFill/>
            </a:ln>
          </p:spPr>
        </p:pic>
      </p:grpSp>
      <p:pic>
        <p:nvPicPr>
          <p:cNvPr id="628" name="Shape 628"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109350" y="3104750"/>
            <a:ext cx="1581450" cy="467550"/>
          </a:xfrm>
          <a:prstGeom prst="rect">
            <a:avLst/>
          </a:prstGeom>
          <a:noFill/>
          <a:ln>
            <a:noFill/>
          </a:ln>
        </p:spPr>
      </p:pic>
      <p:pic>
        <p:nvPicPr>
          <p:cNvPr id="629" name="Shape 629"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6">
            <a:alphaModFix/>
          </a:blip>
          <a:stretch>
            <a:fillRect/>
          </a:stretch>
        </p:blipFill>
        <p:spPr>
          <a:xfrm>
            <a:off x="2012550" y="2598800"/>
            <a:ext cx="1453200" cy="467700"/>
          </a:xfrm>
          <a:prstGeom prst="rect">
            <a:avLst/>
          </a:prstGeom>
          <a:noFill/>
          <a:ln>
            <a:noFill/>
          </a:ln>
        </p:spPr>
      </p:pic>
      <p:sp>
        <p:nvSpPr>
          <p:cNvPr id="630" name="Shape 630"/>
          <p:cNvSpPr/>
          <p:nvPr/>
        </p:nvSpPr>
        <p:spPr>
          <a:xfrm>
            <a:off x="752175" y="2591775"/>
            <a:ext cx="262200" cy="467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1" name="Shape 631"/>
          <p:cNvSpPr/>
          <p:nvPr/>
        </p:nvSpPr>
        <p:spPr>
          <a:xfrm flipH="1" rot="10800000">
            <a:off x="2439200" y="3160825"/>
            <a:ext cx="262200" cy="467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32" name="Shape 632"/>
          <p:cNvGrpSpPr/>
          <p:nvPr/>
        </p:nvGrpSpPr>
        <p:grpSpPr>
          <a:xfrm>
            <a:off x="3541625" y="1486875"/>
            <a:ext cx="2160800" cy="3232925"/>
            <a:chOff x="3922625" y="1410675"/>
            <a:chExt cx="2160800" cy="3232925"/>
          </a:xfrm>
        </p:grpSpPr>
        <p:grpSp>
          <p:nvGrpSpPr>
            <p:cNvPr id="633" name="Shape 633"/>
            <p:cNvGrpSpPr/>
            <p:nvPr/>
          </p:nvGrpSpPr>
          <p:grpSpPr>
            <a:xfrm>
              <a:off x="4347625" y="1410675"/>
              <a:ext cx="1509000" cy="885900"/>
              <a:chOff x="3618150" y="1410675"/>
              <a:chExt cx="1509000" cy="885900"/>
            </a:xfrm>
          </p:grpSpPr>
          <p:sp>
            <p:nvSpPr>
              <p:cNvPr id="634" name="Shape 634"/>
              <p:cNvSpPr txBox="1"/>
              <p:nvPr/>
            </p:nvSpPr>
            <p:spPr>
              <a:xfrm>
                <a:off x="3618150" y="1410675"/>
                <a:ext cx="1509000" cy="885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i="1" lang="es"/>
                  <a:t>Desv. típica</a:t>
                </a:r>
                <a:endParaRPr>
                  <a:solidFill>
                    <a:schemeClr val="dk1"/>
                  </a:solidFill>
                </a:endParaRPr>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lgn="ctr">
                  <a:spcBef>
                    <a:spcPts val="0"/>
                  </a:spcBef>
                  <a:spcAft>
                    <a:spcPts val="0"/>
                  </a:spcAft>
                  <a:buNone/>
                </a:pPr>
                <a:r>
                  <a:t/>
                </a:r>
                <a:endParaRPr/>
              </a:p>
            </p:txBody>
          </p:sp>
          <p:pic>
            <p:nvPicPr>
              <p:cNvPr id="635" name="Shape 635"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7">
                <a:alphaModFix/>
              </a:blip>
              <a:stretch>
                <a:fillRect/>
              </a:stretch>
            </p:blipFill>
            <p:spPr>
              <a:xfrm>
                <a:off x="3818250" y="1854052"/>
                <a:ext cx="1109100" cy="270175"/>
              </a:xfrm>
              <a:prstGeom prst="rect">
                <a:avLst/>
              </a:prstGeom>
              <a:noFill/>
              <a:ln>
                <a:noFill/>
              </a:ln>
            </p:spPr>
          </p:pic>
        </p:grpSp>
        <p:grpSp>
          <p:nvGrpSpPr>
            <p:cNvPr id="636" name="Shape 636"/>
            <p:cNvGrpSpPr/>
            <p:nvPr/>
          </p:nvGrpSpPr>
          <p:grpSpPr>
            <a:xfrm>
              <a:off x="4120825" y="3757700"/>
              <a:ext cx="1962600" cy="885900"/>
              <a:chOff x="6869450" y="1410675"/>
              <a:chExt cx="1962600" cy="885900"/>
            </a:xfrm>
          </p:grpSpPr>
          <p:sp>
            <p:nvSpPr>
              <p:cNvPr id="637" name="Shape 637"/>
              <p:cNvSpPr txBox="1"/>
              <p:nvPr/>
            </p:nvSpPr>
            <p:spPr>
              <a:xfrm>
                <a:off x="6869450" y="1410675"/>
                <a:ext cx="1962600" cy="885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i="1" lang="es"/>
                  <a:t>Desv. típica muestral</a:t>
                </a:r>
                <a:endParaRPr>
                  <a:solidFill>
                    <a:schemeClr val="dk1"/>
                  </a:solidFill>
                </a:endParaRPr>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lgn="ctr">
                  <a:spcBef>
                    <a:spcPts val="0"/>
                  </a:spcBef>
                  <a:spcAft>
                    <a:spcPts val="0"/>
                  </a:spcAft>
                  <a:buNone/>
                </a:pPr>
                <a:r>
                  <a:t/>
                </a:r>
                <a:endParaRPr/>
              </a:p>
            </p:txBody>
          </p:sp>
          <p:pic>
            <p:nvPicPr>
              <p:cNvPr id="638" name="Shape 638"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8">
                <a:alphaModFix/>
              </a:blip>
              <a:stretch>
                <a:fillRect/>
              </a:stretch>
            </p:blipFill>
            <p:spPr>
              <a:xfrm>
                <a:off x="7281950" y="1854050"/>
                <a:ext cx="1137579" cy="270175"/>
              </a:xfrm>
              <a:prstGeom prst="rect">
                <a:avLst/>
              </a:prstGeom>
              <a:noFill/>
              <a:ln>
                <a:noFill/>
              </a:ln>
            </p:spPr>
          </p:pic>
        </p:grpSp>
        <p:pic>
          <p:nvPicPr>
            <p:cNvPr id="639" name="Shape 639"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9">
              <a:alphaModFix/>
            </a:blip>
            <a:stretch>
              <a:fillRect/>
            </a:stretch>
          </p:blipFill>
          <p:spPr>
            <a:xfrm>
              <a:off x="4930900" y="2524400"/>
              <a:ext cx="1152525" cy="428625"/>
            </a:xfrm>
            <a:prstGeom prst="rect">
              <a:avLst/>
            </a:prstGeom>
            <a:noFill/>
            <a:ln>
              <a:noFill/>
            </a:ln>
          </p:spPr>
        </p:pic>
        <p:pic>
          <p:nvPicPr>
            <p:cNvPr id="640" name="Shape 640"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10">
              <a:alphaModFix/>
            </a:blip>
            <a:stretch>
              <a:fillRect/>
            </a:stretch>
          </p:blipFill>
          <p:spPr>
            <a:xfrm>
              <a:off x="3922625" y="3141050"/>
              <a:ext cx="1123950" cy="428625"/>
            </a:xfrm>
            <a:prstGeom prst="rect">
              <a:avLst/>
            </a:prstGeom>
            <a:noFill/>
            <a:ln>
              <a:noFill/>
            </a:ln>
          </p:spPr>
        </p:pic>
        <p:sp>
          <p:nvSpPr>
            <p:cNvPr id="641" name="Shape 641"/>
            <p:cNvSpPr/>
            <p:nvPr/>
          </p:nvSpPr>
          <p:spPr>
            <a:xfrm flipH="1" rot="10800000">
              <a:off x="5376063" y="3121513"/>
              <a:ext cx="262200" cy="467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42" name="Shape 642"/>
            <p:cNvSpPr/>
            <p:nvPr/>
          </p:nvSpPr>
          <p:spPr>
            <a:xfrm>
              <a:off x="4440900" y="2430775"/>
              <a:ext cx="262200" cy="467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43" name="Shape 643"/>
          <p:cNvSpPr txBox="1"/>
          <p:nvPr/>
        </p:nvSpPr>
        <p:spPr>
          <a:xfrm>
            <a:off x="5908150" y="1410675"/>
            <a:ext cx="2946600" cy="3309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b="1" lang="es" sz="1200"/>
              <a:t>&gt; # vector x</a:t>
            </a:r>
            <a:endParaRPr b="1" sz="1200"/>
          </a:p>
          <a:p>
            <a:pPr indent="0" lvl="0" marL="0" rtl="0">
              <a:spcBef>
                <a:spcPts val="0"/>
              </a:spcBef>
              <a:spcAft>
                <a:spcPts val="0"/>
              </a:spcAft>
              <a:buNone/>
            </a:pPr>
            <a:r>
              <a:rPr b="1" lang="es" sz="1200"/>
              <a:t>&gt; x</a:t>
            </a:r>
            <a:endParaRPr b="1" sz="1200"/>
          </a:p>
          <a:p>
            <a:pPr indent="0" lvl="0" marL="0" rtl="0">
              <a:spcBef>
                <a:spcPts val="0"/>
              </a:spcBef>
              <a:spcAft>
                <a:spcPts val="0"/>
              </a:spcAft>
              <a:buNone/>
            </a:pPr>
            <a:r>
              <a:rPr b="1" lang="es" sz="1200"/>
              <a:t> [1] 1 2 3 4 5 6 2 3 2 3 4 2 2 3 2 2 5 7 3 4 2 1 3 6</a:t>
            </a:r>
            <a:endParaRPr b="1" sz="1200"/>
          </a:p>
          <a:p>
            <a:pPr indent="0" lvl="0" marL="0" rtl="0">
              <a:spcBef>
                <a:spcPts val="0"/>
              </a:spcBef>
              <a:spcAft>
                <a:spcPts val="0"/>
              </a:spcAft>
              <a:buNone/>
            </a:pPr>
            <a:r>
              <a:rPr b="1" lang="es" sz="1200"/>
              <a:t>&gt; # Varianza MUESTRAL de x</a:t>
            </a:r>
            <a:endParaRPr b="1" sz="1200"/>
          </a:p>
          <a:p>
            <a:pPr indent="0" lvl="0" marL="0" rtl="0">
              <a:spcBef>
                <a:spcPts val="0"/>
              </a:spcBef>
              <a:spcAft>
                <a:spcPts val="0"/>
              </a:spcAft>
              <a:buNone/>
            </a:pPr>
            <a:r>
              <a:rPr b="1" lang="es" sz="1200"/>
              <a:t>&gt; var(x)</a:t>
            </a:r>
            <a:endParaRPr b="1" sz="1200"/>
          </a:p>
          <a:p>
            <a:pPr indent="0" lvl="0" marL="0" rtl="0">
              <a:spcBef>
                <a:spcPts val="0"/>
              </a:spcBef>
              <a:spcAft>
                <a:spcPts val="0"/>
              </a:spcAft>
              <a:buNone/>
            </a:pPr>
            <a:r>
              <a:rPr b="1" lang="es" sz="1200"/>
              <a:t>[1] 2.606884</a:t>
            </a:r>
            <a:endParaRPr b="1" sz="1200"/>
          </a:p>
          <a:p>
            <a:pPr indent="0" lvl="0" marL="0" rtl="0">
              <a:spcBef>
                <a:spcPts val="0"/>
              </a:spcBef>
              <a:spcAft>
                <a:spcPts val="0"/>
              </a:spcAft>
              <a:buNone/>
            </a:pPr>
            <a:r>
              <a:rPr b="1" lang="es" sz="1200"/>
              <a:t>&gt; # Varianza de X (verdadera)</a:t>
            </a:r>
            <a:endParaRPr b="1" sz="1200"/>
          </a:p>
          <a:p>
            <a:pPr indent="0" lvl="0" marL="0" rtl="0">
              <a:spcBef>
                <a:spcPts val="0"/>
              </a:spcBef>
              <a:spcAft>
                <a:spcPts val="0"/>
              </a:spcAft>
              <a:buNone/>
            </a:pPr>
            <a:r>
              <a:rPr b="1" lang="es" sz="1200"/>
              <a:t>&gt; var(x)*(length(x)-1)/length(x)</a:t>
            </a:r>
            <a:endParaRPr b="1" sz="1200"/>
          </a:p>
          <a:p>
            <a:pPr indent="0" lvl="0" marL="0" rtl="0">
              <a:spcBef>
                <a:spcPts val="0"/>
              </a:spcBef>
              <a:spcAft>
                <a:spcPts val="0"/>
              </a:spcAft>
              <a:buNone/>
            </a:pPr>
            <a:r>
              <a:rPr b="1" lang="es" sz="1200"/>
              <a:t>[1] 2.498264</a:t>
            </a:r>
            <a:endParaRPr b="1" sz="1200"/>
          </a:p>
          <a:p>
            <a:pPr indent="0" lvl="0" marL="0" rtl="0">
              <a:spcBef>
                <a:spcPts val="0"/>
              </a:spcBef>
              <a:spcAft>
                <a:spcPts val="0"/>
              </a:spcAft>
              <a:buNone/>
            </a:pPr>
            <a:r>
              <a:rPr b="1" lang="es" sz="1200"/>
              <a:t>&gt; # Desviación típica MUESTRAL de x</a:t>
            </a:r>
            <a:endParaRPr b="1" sz="1200"/>
          </a:p>
          <a:p>
            <a:pPr indent="0" lvl="0" marL="0" rtl="0">
              <a:spcBef>
                <a:spcPts val="0"/>
              </a:spcBef>
              <a:spcAft>
                <a:spcPts val="0"/>
              </a:spcAft>
              <a:buNone/>
            </a:pPr>
            <a:r>
              <a:rPr b="1" lang="es" sz="1200"/>
              <a:t>&gt; sd(x)</a:t>
            </a:r>
            <a:endParaRPr b="1" sz="1200"/>
          </a:p>
          <a:p>
            <a:pPr indent="0" lvl="0" marL="0" rtl="0">
              <a:spcBef>
                <a:spcPts val="0"/>
              </a:spcBef>
              <a:spcAft>
                <a:spcPts val="0"/>
              </a:spcAft>
              <a:buNone/>
            </a:pPr>
            <a:r>
              <a:rPr b="1" lang="es" sz="1200"/>
              <a:t>[1] 1.614585</a:t>
            </a:r>
            <a:endParaRPr b="1" sz="1200"/>
          </a:p>
          <a:p>
            <a:pPr indent="0" lvl="0" marL="0" rtl="0">
              <a:spcBef>
                <a:spcPts val="0"/>
              </a:spcBef>
              <a:spcAft>
                <a:spcPts val="0"/>
              </a:spcAft>
              <a:buNone/>
            </a:pPr>
            <a:r>
              <a:rPr b="1" lang="es" sz="1200"/>
              <a:t>&gt; # Desviación típica de x (verdadera)</a:t>
            </a:r>
            <a:endParaRPr b="1" sz="1200"/>
          </a:p>
          <a:p>
            <a:pPr indent="0" lvl="0" marL="0" rtl="0">
              <a:spcBef>
                <a:spcPts val="0"/>
              </a:spcBef>
              <a:spcAft>
                <a:spcPts val="0"/>
              </a:spcAft>
              <a:buNone/>
            </a:pPr>
            <a:r>
              <a:rPr b="1" lang="es" sz="1200"/>
              <a:t>&gt; sd(x)*sqrt((length(x)-1)/length(x))</a:t>
            </a:r>
            <a:endParaRPr b="1" sz="1200"/>
          </a:p>
          <a:p>
            <a:pPr indent="0" lvl="0" marL="0" rtl="0">
              <a:spcBef>
                <a:spcPts val="0"/>
              </a:spcBef>
              <a:spcAft>
                <a:spcPts val="0"/>
              </a:spcAft>
              <a:buNone/>
            </a:pPr>
            <a:r>
              <a:rPr b="1" lang="es" sz="1200"/>
              <a:t>[1] 1.58059</a:t>
            </a:r>
            <a:endParaRPr b="1"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Shape 648"/>
          <p:cNvSpPr txBox="1"/>
          <p:nvPr>
            <p:ph type="title"/>
          </p:nvPr>
        </p:nvSpPr>
        <p:spPr>
          <a:xfrm>
            <a:off x="311700" y="277600"/>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Medidas de dispersión</a:t>
            </a:r>
            <a:endParaRPr/>
          </a:p>
        </p:txBody>
      </p:sp>
      <p:sp>
        <p:nvSpPr>
          <p:cNvPr id="649" name="Shape 649"/>
          <p:cNvSpPr txBox="1"/>
          <p:nvPr/>
        </p:nvSpPr>
        <p:spPr>
          <a:xfrm>
            <a:off x="4547375" y="277600"/>
            <a:ext cx="4284900" cy="1301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b="1" i="1" lang="es"/>
              <a:t>Resultados interesantes</a:t>
            </a:r>
            <a:endParaRPr b="1" i="1"/>
          </a:p>
          <a:p>
            <a:pPr indent="-317500" lvl="0" marL="457200" rtl="0">
              <a:spcBef>
                <a:spcPts val="0"/>
              </a:spcBef>
              <a:spcAft>
                <a:spcPts val="0"/>
              </a:spcAft>
              <a:buSzPts val="1400"/>
              <a:buChar char="●"/>
            </a:pPr>
            <a:r>
              <a:rPr lang="es"/>
              <a:t>s</a:t>
            </a:r>
            <a:r>
              <a:rPr baseline="30000" lang="es"/>
              <a:t>2</a:t>
            </a:r>
            <a:r>
              <a:rPr lang="es"/>
              <a:t> &gt;= 0 , y si s=0 todos los datos son iguales a su media</a:t>
            </a:r>
            <a:endParaRPr/>
          </a:p>
          <a:p>
            <a:pPr indent="-317500" lvl="0" marL="457200">
              <a:spcBef>
                <a:spcPts val="0"/>
              </a:spcBef>
              <a:spcAft>
                <a:spcPts val="0"/>
              </a:spcAft>
              <a:buSzPts val="1400"/>
              <a:buChar char="●"/>
            </a:pPr>
            <a:r>
              <a:rPr lang="es"/>
              <a:t>Y...</a:t>
            </a:r>
            <a:endParaRPr/>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lgn="just">
              <a:spcBef>
                <a:spcPts val="0"/>
              </a:spcBef>
              <a:spcAft>
                <a:spcPts val="0"/>
              </a:spcAft>
              <a:buNone/>
            </a:pPr>
            <a:r>
              <a:t/>
            </a:r>
            <a:endParaRPr i="1"/>
          </a:p>
          <a:p>
            <a:pPr indent="0" lvl="0" marL="0" rtl="0" algn="just">
              <a:spcBef>
                <a:spcPts val="0"/>
              </a:spcBef>
              <a:spcAft>
                <a:spcPts val="0"/>
              </a:spcAft>
              <a:buNone/>
            </a:pPr>
            <a:r>
              <a:t/>
            </a:r>
            <a:endParaRPr b="1"/>
          </a:p>
          <a:p>
            <a:pPr indent="0" lvl="0" marL="0" rtl="0">
              <a:spcBef>
                <a:spcPts val="0"/>
              </a:spcBef>
              <a:spcAft>
                <a:spcPts val="0"/>
              </a:spcAft>
              <a:buNone/>
            </a:pPr>
            <a:r>
              <a:t/>
            </a:r>
            <a:endParaRPr b="1" i="1"/>
          </a:p>
          <a:p>
            <a:pPr indent="0" lvl="0" marL="0" rtl="0">
              <a:spcBef>
                <a:spcPts val="0"/>
              </a:spcBef>
              <a:spcAft>
                <a:spcPts val="0"/>
              </a:spcAft>
              <a:buNone/>
            </a:pPr>
            <a:r>
              <a:t/>
            </a:r>
            <a:endParaRPr b="1" i="1"/>
          </a:p>
          <a:p>
            <a:pPr indent="0" lvl="0" marL="0" rtl="0" algn="ctr">
              <a:spcBef>
                <a:spcPts val="0"/>
              </a:spcBef>
              <a:spcAft>
                <a:spcPts val="0"/>
              </a:spcAft>
              <a:buNone/>
            </a:pPr>
            <a:r>
              <a:t/>
            </a:r>
            <a:endParaRPr/>
          </a:p>
        </p:txBody>
      </p:sp>
      <p:grpSp>
        <p:nvGrpSpPr>
          <p:cNvPr id="650" name="Shape 650"/>
          <p:cNvGrpSpPr/>
          <p:nvPr/>
        </p:nvGrpSpPr>
        <p:grpSpPr>
          <a:xfrm>
            <a:off x="6207795" y="866400"/>
            <a:ext cx="2472014" cy="656641"/>
            <a:chOff x="415100" y="368275"/>
            <a:chExt cx="2730300" cy="674100"/>
          </a:xfrm>
        </p:grpSpPr>
        <p:sp>
          <p:nvSpPr>
            <p:cNvPr id="651" name="Shape 651"/>
            <p:cNvSpPr/>
            <p:nvPr/>
          </p:nvSpPr>
          <p:spPr>
            <a:xfrm>
              <a:off x="415100" y="368275"/>
              <a:ext cx="2730300" cy="6741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652" name="Shape 652"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523225" y="530700"/>
              <a:ext cx="2427500" cy="386900"/>
            </a:xfrm>
            <a:prstGeom prst="rect">
              <a:avLst/>
            </a:prstGeom>
            <a:noFill/>
            <a:ln>
              <a:noFill/>
            </a:ln>
          </p:spPr>
        </p:pic>
      </p:grpSp>
      <p:sp>
        <p:nvSpPr>
          <p:cNvPr id="653" name="Shape 653"/>
          <p:cNvSpPr txBox="1"/>
          <p:nvPr/>
        </p:nvSpPr>
        <p:spPr>
          <a:xfrm>
            <a:off x="461525" y="1153500"/>
            <a:ext cx="3698700" cy="101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es"/>
              <a:t>Para mínimo, primer cuartil, mediana, media, tercer cuartil y máximo, usar </a:t>
            </a:r>
            <a:r>
              <a:rPr b="1" lang="es"/>
              <a:t>summary, </a:t>
            </a:r>
            <a:r>
              <a:rPr i="1" lang="es"/>
              <a:t>o a un vector, o a columnas cuantitativas de un data frame.</a:t>
            </a:r>
            <a:endParaRPr i="1"/>
          </a:p>
          <a:p>
            <a:pPr indent="0" lvl="0" marL="0" rtl="0" algn="just">
              <a:spcBef>
                <a:spcPts val="0"/>
              </a:spcBef>
              <a:spcAft>
                <a:spcPts val="0"/>
              </a:spcAft>
              <a:buNone/>
            </a:pPr>
            <a:r>
              <a:t/>
            </a:r>
            <a:endParaRPr i="1"/>
          </a:p>
          <a:p>
            <a:pPr indent="0" lvl="0" marL="0" algn="just">
              <a:spcBef>
                <a:spcPts val="0"/>
              </a:spcBef>
              <a:spcAft>
                <a:spcPts val="0"/>
              </a:spcAft>
              <a:buNone/>
            </a:pPr>
            <a:r>
              <a:t/>
            </a:r>
            <a:endParaRPr b="1"/>
          </a:p>
        </p:txBody>
      </p:sp>
      <p:pic>
        <p:nvPicPr>
          <p:cNvPr id="654" name="Shape 654"/>
          <p:cNvPicPr preferRelativeResize="0"/>
          <p:nvPr/>
        </p:nvPicPr>
        <p:blipFill>
          <a:blip r:embed="rId4">
            <a:alphaModFix/>
          </a:blip>
          <a:stretch>
            <a:fillRect/>
          </a:stretch>
        </p:blipFill>
        <p:spPr>
          <a:xfrm>
            <a:off x="168425" y="2361791"/>
            <a:ext cx="4284899" cy="1582034"/>
          </a:xfrm>
          <a:prstGeom prst="rect">
            <a:avLst/>
          </a:prstGeom>
          <a:noFill/>
          <a:ln>
            <a:noFill/>
          </a:ln>
        </p:spPr>
      </p:pic>
      <p:sp>
        <p:nvSpPr>
          <p:cNvPr id="655" name="Shape 655"/>
          <p:cNvSpPr txBox="1"/>
          <p:nvPr/>
        </p:nvSpPr>
        <p:spPr>
          <a:xfrm>
            <a:off x="4734650" y="1700225"/>
            <a:ext cx="3870000" cy="736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s"/>
              <a:t>Con </a:t>
            </a:r>
            <a:r>
              <a:rPr b="1" i="1" lang="es"/>
              <a:t>segmentación</a:t>
            </a:r>
            <a:r>
              <a:rPr lang="es"/>
              <a:t>, usar by</a:t>
            </a:r>
            <a:endParaRPr/>
          </a:p>
          <a:p>
            <a:pPr indent="0" lvl="0" marL="0" algn="ctr">
              <a:spcBef>
                <a:spcPts val="0"/>
              </a:spcBef>
              <a:spcAft>
                <a:spcPts val="0"/>
              </a:spcAft>
              <a:buNone/>
            </a:pPr>
            <a:r>
              <a:rPr b="1" lang="es"/>
              <a:t>by (columnas, factor, FUN=summary)</a:t>
            </a:r>
            <a:endParaRPr b="1"/>
          </a:p>
          <a:p>
            <a:pPr indent="0" lvl="0" marL="0">
              <a:spcBef>
                <a:spcPts val="0"/>
              </a:spcBef>
              <a:spcAft>
                <a:spcPts val="0"/>
              </a:spcAft>
              <a:buNone/>
            </a:pPr>
            <a:r>
              <a:t/>
            </a:r>
            <a:endParaRPr/>
          </a:p>
          <a:p>
            <a:pPr indent="0" lvl="0" marL="0">
              <a:spcBef>
                <a:spcPts val="0"/>
              </a:spcBef>
              <a:spcAft>
                <a:spcPts val="0"/>
              </a:spcAft>
              <a:buNone/>
            </a:pPr>
            <a:r>
              <a:t/>
            </a:r>
            <a:endParaRPr/>
          </a:p>
        </p:txBody>
      </p:sp>
      <p:pic>
        <p:nvPicPr>
          <p:cNvPr id="656" name="Shape 656"/>
          <p:cNvPicPr preferRelativeResize="0"/>
          <p:nvPr/>
        </p:nvPicPr>
        <p:blipFill>
          <a:blip r:embed="rId5">
            <a:alphaModFix/>
          </a:blip>
          <a:stretch>
            <a:fillRect/>
          </a:stretch>
        </p:blipFill>
        <p:spPr>
          <a:xfrm>
            <a:off x="5272750" y="2361800"/>
            <a:ext cx="3033675" cy="2584975"/>
          </a:xfrm>
          <a:prstGeom prst="rect">
            <a:avLst/>
          </a:prstGeom>
          <a:noFill/>
          <a:ln>
            <a:noFill/>
          </a:ln>
        </p:spPr>
      </p:pic>
      <p:sp>
        <p:nvSpPr>
          <p:cNvPr id="657" name="Shape 657"/>
          <p:cNvSpPr/>
          <p:nvPr/>
        </p:nvSpPr>
        <p:spPr>
          <a:xfrm>
            <a:off x="240325" y="4163500"/>
            <a:ext cx="4706700" cy="736500"/>
          </a:xfrm>
          <a:prstGeom prst="rightArrow">
            <a:avLst>
              <a:gd fmla="val 86442"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b="1" lang="es" sz="1200"/>
              <a:t>o bien aggregate:  </a:t>
            </a:r>
            <a:r>
              <a:rPr lang="es" sz="1200"/>
              <a:t>aggregate ( cbind ( Sepal . Length , Sepal . Width , Petal . Length ,Petal . Width ) ~ Species , data = iris , FUN = summary )  …. pero menos atractivo</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Shape 66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Diagramas de caja</a:t>
            </a:r>
            <a:endParaRPr/>
          </a:p>
        </p:txBody>
      </p:sp>
      <p:pic>
        <p:nvPicPr>
          <p:cNvPr id="663" name="Shape 663"/>
          <p:cNvPicPr preferRelativeResize="0"/>
          <p:nvPr/>
        </p:nvPicPr>
        <p:blipFill>
          <a:blip r:embed="rId3">
            <a:alphaModFix/>
          </a:blip>
          <a:stretch>
            <a:fillRect/>
          </a:stretch>
        </p:blipFill>
        <p:spPr>
          <a:xfrm>
            <a:off x="377100" y="1591750"/>
            <a:ext cx="3132200" cy="2778750"/>
          </a:xfrm>
          <a:prstGeom prst="rect">
            <a:avLst/>
          </a:prstGeom>
          <a:noFill/>
          <a:ln>
            <a:noFill/>
          </a:ln>
        </p:spPr>
      </p:pic>
      <p:sp>
        <p:nvSpPr>
          <p:cNvPr id="664" name="Shape 664"/>
          <p:cNvSpPr txBox="1"/>
          <p:nvPr/>
        </p:nvSpPr>
        <p:spPr>
          <a:xfrm>
            <a:off x="1093600" y="1182288"/>
            <a:ext cx="1699200" cy="3744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s" sz="1800"/>
              <a:t>boxplot(x)</a:t>
            </a:r>
            <a:endParaRPr b="1" sz="1800"/>
          </a:p>
        </p:txBody>
      </p:sp>
      <p:pic>
        <p:nvPicPr>
          <p:cNvPr id="665" name="Shape 665"/>
          <p:cNvPicPr preferRelativeResize="0"/>
          <p:nvPr/>
        </p:nvPicPr>
        <p:blipFill>
          <a:blip r:embed="rId4">
            <a:alphaModFix/>
          </a:blip>
          <a:stretch>
            <a:fillRect/>
          </a:stretch>
        </p:blipFill>
        <p:spPr>
          <a:xfrm>
            <a:off x="264750" y="4370500"/>
            <a:ext cx="3356899" cy="556881"/>
          </a:xfrm>
          <a:prstGeom prst="rect">
            <a:avLst/>
          </a:prstGeom>
          <a:noFill/>
          <a:ln>
            <a:noFill/>
          </a:ln>
        </p:spPr>
      </p:pic>
      <p:sp>
        <p:nvSpPr>
          <p:cNvPr id="666" name="Shape 666"/>
          <p:cNvSpPr/>
          <p:nvPr/>
        </p:nvSpPr>
        <p:spPr>
          <a:xfrm>
            <a:off x="2949400" y="2478125"/>
            <a:ext cx="1211100" cy="831300"/>
          </a:xfrm>
          <a:prstGeom prst="leftArrow">
            <a:avLst>
              <a:gd fmla="val 44440" name="adj1"/>
              <a:gd fmla="val 19523" name="adj2"/>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caja</a:t>
            </a:r>
            <a:endParaRPr sz="1200"/>
          </a:p>
          <a:p>
            <a:pPr indent="0" lvl="0" marL="0" algn="ctr">
              <a:spcBef>
                <a:spcPts val="0"/>
              </a:spcBef>
              <a:spcAft>
                <a:spcPts val="0"/>
              </a:spcAft>
              <a:buNone/>
            </a:pPr>
            <a:r>
              <a:rPr lang="es" sz="1200"/>
              <a:t>intercuartílica</a:t>
            </a:r>
            <a:endParaRPr sz="1200"/>
          </a:p>
        </p:txBody>
      </p:sp>
      <p:sp>
        <p:nvSpPr>
          <p:cNvPr id="667" name="Shape 667"/>
          <p:cNvSpPr/>
          <p:nvPr/>
        </p:nvSpPr>
        <p:spPr>
          <a:xfrm>
            <a:off x="2559050" y="1882725"/>
            <a:ext cx="986400" cy="693900"/>
          </a:xfrm>
          <a:prstGeom prst="leftArrow">
            <a:avLst>
              <a:gd fmla="val 44440" name="adj1"/>
              <a:gd fmla="val 19523" name="adj2"/>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whiskers</a:t>
            </a:r>
            <a:endParaRPr sz="1200"/>
          </a:p>
        </p:txBody>
      </p:sp>
      <p:sp>
        <p:nvSpPr>
          <p:cNvPr id="668" name="Shape 668"/>
          <p:cNvSpPr/>
          <p:nvPr/>
        </p:nvSpPr>
        <p:spPr>
          <a:xfrm>
            <a:off x="2522900" y="3123850"/>
            <a:ext cx="986400" cy="693900"/>
          </a:xfrm>
          <a:prstGeom prst="leftArrow">
            <a:avLst>
              <a:gd fmla="val 44440" name="adj1"/>
              <a:gd fmla="val 20081" name="adj2"/>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whiskers</a:t>
            </a:r>
            <a:endParaRPr sz="1200"/>
          </a:p>
        </p:txBody>
      </p:sp>
      <p:sp>
        <p:nvSpPr>
          <p:cNvPr id="669" name="Shape 669"/>
          <p:cNvSpPr txBox="1"/>
          <p:nvPr/>
        </p:nvSpPr>
        <p:spPr>
          <a:xfrm>
            <a:off x="6794525" y="1096600"/>
            <a:ext cx="2184600" cy="9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t>boxplot (x , y , z , names = c ( "x" , “y" ,"z" ) , horizontal = TRUE )</a:t>
            </a:r>
            <a:endParaRPr b="1"/>
          </a:p>
        </p:txBody>
      </p:sp>
      <p:pic>
        <p:nvPicPr>
          <p:cNvPr id="670" name="Shape 670"/>
          <p:cNvPicPr preferRelativeResize="0"/>
          <p:nvPr/>
        </p:nvPicPr>
        <p:blipFill>
          <a:blip r:embed="rId5">
            <a:alphaModFix/>
          </a:blip>
          <a:stretch>
            <a:fillRect/>
          </a:stretch>
        </p:blipFill>
        <p:spPr>
          <a:xfrm>
            <a:off x="4416099" y="315936"/>
            <a:ext cx="2394450" cy="2259263"/>
          </a:xfrm>
          <a:prstGeom prst="rect">
            <a:avLst/>
          </a:prstGeom>
          <a:noFill/>
          <a:ln>
            <a:noFill/>
          </a:ln>
        </p:spPr>
      </p:pic>
      <p:sp>
        <p:nvSpPr>
          <p:cNvPr id="671" name="Shape 671"/>
          <p:cNvSpPr txBox="1"/>
          <p:nvPr/>
        </p:nvSpPr>
        <p:spPr>
          <a:xfrm>
            <a:off x="6872025" y="2902574"/>
            <a:ext cx="2184600" cy="158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a:t>boxplot ( iris [ , 1:4] , names = c ( " Sepal \ n length " , " Sepal \ n width " ,</a:t>
            </a:r>
            <a:endParaRPr b="1"/>
          </a:p>
          <a:p>
            <a:pPr indent="0" lvl="0" marL="0" rtl="0" algn="ctr">
              <a:spcBef>
                <a:spcPts val="0"/>
              </a:spcBef>
              <a:spcAft>
                <a:spcPts val="0"/>
              </a:spcAft>
              <a:buNone/>
            </a:pPr>
            <a:r>
              <a:rPr b="1" lang="es"/>
              <a:t>" Petal \ n length " , " Petal \ n width " ) )</a:t>
            </a:r>
            <a:endParaRPr b="1"/>
          </a:p>
        </p:txBody>
      </p:sp>
      <p:pic>
        <p:nvPicPr>
          <p:cNvPr id="672" name="Shape 672"/>
          <p:cNvPicPr preferRelativeResize="0"/>
          <p:nvPr/>
        </p:nvPicPr>
        <p:blipFill>
          <a:blip r:embed="rId6">
            <a:alphaModFix/>
          </a:blip>
          <a:stretch>
            <a:fillRect/>
          </a:stretch>
        </p:blipFill>
        <p:spPr>
          <a:xfrm>
            <a:off x="4477576" y="2751369"/>
            <a:ext cx="2394450" cy="217600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Shape 677"/>
          <p:cNvSpPr/>
          <p:nvPr/>
        </p:nvSpPr>
        <p:spPr>
          <a:xfrm>
            <a:off x="3061725" y="2814250"/>
            <a:ext cx="5770500" cy="2108400"/>
          </a:xfrm>
          <a:prstGeom prst="roundRect">
            <a:avLst>
              <a:gd fmla="val 6310"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8" name="Shape 678"/>
          <p:cNvSpPr/>
          <p:nvPr/>
        </p:nvSpPr>
        <p:spPr>
          <a:xfrm>
            <a:off x="140450" y="2415700"/>
            <a:ext cx="2736600" cy="2571600"/>
          </a:xfrm>
          <a:prstGeom prst="roundRect">
            <a:avLst>
              <a:gd fmla="val 6310"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9" name="Shape 67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Diagramas de caja segmentados</a:t>
            </a:r>
            <a:endParaRPr/>
          </a:p>
        </p:txBody>
      </p:sp>
      <p:pic>
        <p:nvPicPr>
          <p:cNvPr id="680" name="Shape 680"/>
          <p:cNvPicPr preferRelativeResize="0"/>
          <p:nvPr/>
        </p:nvPicPr>
        <p:blipFill>
          <a:blip r:embed="rId3">
            <a:alphaModFix/>
          </a:blip>
          <a:stretch>
            <a:fillRect/>
          </a:stretch>
        </p:blipFill>
        <p:spPr>
          <a:xfrm>
            <a:off x="862650" y="1307063"/>
            <a:ext cx="4935550" cy="299125"/>
          </a:xfrm>
          <a:prstGeom prst="rect">
            <a:avLst/>
          </a:prstGeom>
          <a:noFill/>
          <a:ln>
            <a:noFill/>
          </a:ln>
        </p:spPr>
      </p:pic>
      <p:pic>
        <p:nvPicPr>
          <p:cNvPr id="681" name="Shape 681"/>
          <p:cNvPicPr preferRelativeResize="0"/>
          <p:nvPr/>
        </p:nvPicPr>
        <p:blipFill>
          <a:blip r:embed="rId4">
            <a:alphaModFix/>
          </a:blip>
          <a:stretch>
            <a:fillRect/>
          </a:stretch>
        </p:blipFill>
        <p:spPr>
          <a:xfrm>
            <a:off x="239775" y="1766025"/>
            <a:ext cx="6181301" cy="476475"/>
          </a:xfrm>
          <a:prstGeom prst="rect">
            <a:avLst/>
          </a:prstGeom>
          <a:noFill/>
          <a:ln>
            <a:noFill/>
          </a:ln>
        </p:spPr>
      </p:pic>
      <p:pic>
        <p:nvPicPr>
          <p:cNvPr id="682" name="Shape 682"/>
          <p:cNvPicPr preferRelativeResize="0"/>
          <p:nvPr/>
        </p:nvPicPr>
        <p:blipFill>
          <a:blip r:embed="rId5">
            <a:alphaModFix/>
          </a:blip>
          <a:stretch>
            <a:fillRect/>
          </a:stretch>
        </p:blipFill>
        <p:spPr>
          <a:xfrm>
            <a:off x="6434800" y="589707"/>
            <a:ext cx="2397499" cy="2005742"/>
          </a:xfrm>
          <a:prstGeom prst="rect">
            <a:avLst/>
          </a:prstGeom>
          <a:noFill/>
          <a:ln>
            <a:noFill/>
          </a:ln>
        </p:spPr>
      </p:pic>
      <p:sp>
        <p:nvSpPr>
          <p:cNvPr id="683" name="Shape 683"/>
          <p:cNvSpPr txBox="1"/>
          <p:nvPr/>
        </p:nvSpPr>
        <p:spPr>
          <a:xfrm>
            <a:off x="689775" y="2477250"/>
            <a:ext cx="1435800" cy="411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s"/>
              <a:t>notch = TRUE</a:t>
            </a:r>
            <a:endParaRPr/>
          </a:p>
        </p:txBody>
      </p:sp>
      <p:pic>
        <p:nvPicPr>
          <p:cNvPr id="684" name="Shape 684"/>
          <p:cNvPicPr preferRelativeResize="0"/>
          <p:nvPr/>
        </p:nvPicPr>
        <p:blipFill>
          <a:blip r:embed="rId6">
            <a:alphaModFix/>
          </a:blip>
          <a:stretch>
            <a:fillRect/>
          </a:stretch>
        </p:blipFill>
        <p:spPr>
          <a:xfrm>
            <a:off x="208925" y="2814250"/>
            <a:ext cx="2397500" cy="2108550"/>
          </a:xfrm>
          <a:prstGeom prst="rect">
            <a:avLst/>
          </a:prstGeom>
          <a:noFill/>
          <a:ln>
            <a:noFill/>
          </a:ln>
        </p:spPr>
      </p:pic>
      <p:pic>
        <p:nvPicPr>
          <p:cNvPr id="685" name="Shape 685"/>
          <p:cNvPicPr preferRelativeResize="0"/>
          <p:nvPr/>
        </p:nvPicPr>
        <p:blipFill>
          <a:blip r:embed="rId7">
            <a:alphaModFix/>
          </a:blip>
          <a:stretch>
            <a:fillRect/>
          </a:stretch>
        </p:blipFill>
        <p:spPr>
          <a:xfrm>
            <a:off x="4410175" y="2932725"/>
            <a:ext cx="4156284" cy="1871600"/>
          </a:xfrm>
          <a:prstGeom prst="rect">
            <a:avLst/>
          </a:prstGeom>
          <a:noFill/>
          <a:ln>
            <a:noFill/>
          </a:ln>
        </p:spPr>
      </p:pic>
      <p:sp>
        <p:nvSpPr>
          <p:cNvPr id="686" name="Shape 686"/>
          <p:cNvSpPr txBox="1"/>
          <p:nvPr/>
        </p:nvSpPr>
        <p:spPr>
          <a:xfrm>
            <a:off x="3029500" y="3302275"/>
            <a:ext cx="1435800" cy="12384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s"/>
              <a:t>stats, out y group</a:t>
            </a:r>
            <a:endParaRPr b="1"/>
          </a:p>
          <a:p>
            <a:pPr indent="0" lvl="0" marL="0" rtl="0" algn="ctr">
              <a:spcBef>
                <a:spcPts val="0"/>
              </a:spcBef>
              <a:spcAft>
                <a:spcPts val="0"/>
              </a:spcAft>
              <a:buNone/>
            </a:pPr>
            <a:r>
              <a:rPr b="1" lang="es"/>
              <a:t>Información que da el boxplot.</a:t>
            </a:r>
            <a:endParaRPr b="1"/>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Shape 691"/>
          <p:cNvSpPr txBox="1"/>
          <p:nvPr>
            <p:ph type="title"/>
          </p:nvPr>
        </p:nvSpPr>
        <p:spPr>
          <a:xfrm>
            <a:off x="235500" y="1635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Datos cuantitativos multidimensionales</a:t>
            </a:r>
            <a:endParaRPr/>
          </a:p>
        </p:txBody>
      </p:sp>
      <p:grpSp>
        <p:nvGrpSpPr>
          <p:cNvPr id="692" name="Shape 692"/>
          <p:cNvGrpSpPr/>
          <p:nvPr/>
        </p:nvGrpSpPr>
        <p:grpSpPr>
          <a:xfrm>
            <a:off x="235517" y="993485"/>
            <a:ext cx="2838617" cy="1996329"/>
            <a:chOff x="427025" y="721764"/>
            <a:chExt cx="4215350" cy="3452661"/>
          </a:xfrm>
        </p:grpSpPr>
        <p:pic>
          <p:nvPicPr>
            <p:cNvPr id="693" name="Shape 693"/>
            <p:cNvPicPr preferRelativeResize="0"/>
            <p:nvPr/>
          </p:nvPicPr>
          <p:blipFill>
            <a:blip r:embed="rId3">
              <a:alphaModFix/>
            </a:blip>
            <a:stretch>
              <a:fillRect/>
            </a:stretch>
          </p:blipFill>
          <p:spPr>
            <a:xfrm>
              <a:off x="427025" y="1908325"/>
              <a:ext cx="3665025" cy="1803425"/>
            </a:xfrm>
            <a:prstGeom prst="rect">
              <a:avLst/>
            </a:prstGeom>
            <a:noFill/>
            <a:ln>
              <a:noFill/>
            </a:ln>
          </p:spPr>
        </p:pic>
        <p:sp>
          <p:nvSpPr>
            <p:cNvPr id="694" name="Shape 694"/>
            <p:cNvSpPr/>
            <p:nvPr/>
          </p:nvSpPr>
          <p:spPr>
            <a:xfrm rot="-5400000">
              <a:off x="2362707" y="475325"/>
              <a:ext cx="509100" cy="2531700"/>
            </a:xfrm>
            <a:prstGeom prst="rightBrace">
              <a:avLst>
                <a:gd fmla="val 8333"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5" name="Shape 695"/>
            <p:cNvSpPr txBox="1"/>
            <p:nvPr/>
          </p:nvSpPr>
          <p:spPr>
            <a:xfrm>
              <a:off x="1055477" y="721764"/>
              <a:ext cx="3123600" cy="2748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i="1" lang="es"/>
                <a:t>“</a:t>
              </a:r>
              <a:r>
                <a:rPr b="1" i="1" lang="es"/>
                <a:t>p” observaciones cuantitativas</a:t>
              </a:r>
              <a:endParaRPr b="1" i="1"/>
            </a:p>
          </p:txBody>
        </p:sp>
        <p:sp>
          <p:nvSpPr>
            <p:cNvPr id="696" name="Shape 696"/>
            <p:cNvSpPr/>
            <p:nvPr/>
          </p:nvSpPr>
          <p:spPr>
            <a:xfrm>
              <a:off x="4072966" y="1978747"/>
              <a:ext cx="224700" cy="1695600"/>
            </a:xfrm>
            <a:prstGeom prst="rightBrace">
              <a:avLst>
                <a:gd fmla="val 8333"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97" name="Shape 697"/>
            <p:cNvSpPr txBox="1"/>
            <p:nvPr/>
          </p:nvSpPr>
          <p:spPr>
            <a:xfrm rot="-5400000">
              <a:off x="3106825" y="2638875"/>
              <a:ext cx="27963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s"/>
                <a:t>“n”  observaciones</a:t>
              </a:r>
              <a:endParaRPr b="1" i="1"/>
            </a:p>
          </p:txBody>
        </p:sp>
      </p:grpSp>
      <p:pic>
        <p:nvPicPr>
          <p:cNvPr id="698" name="Shape 698"/>
          <p:cNvPicPr preferRelativeResize="0"/>
          <p:nvPr/>
        </p:nvPicPr>
        <p:blipFill>
          <a:blip r:embed="rId4">
            <a:alphaModFix/>
          </a:blip>
          <a:stretch>
            <a:fillRect/>
          </a:stretch>
        </p:blipFill>
        <p:spPr>
          <a:xfrm>
            <a:off x="343738" y="3216525"/>
            <a:ext cx="2158725" cy="278325"/>
          </a:xfrm>
          <a:prstGeom prst="rect">
            <a:avLst/>
          </a:prstGeom>
          <a:noFill/>
          <a:ln>
            <a:noFill/>
          </a:ln>
        </p:spPr>
      </p:pic>
      <p:pic>
        <p:nvPicPr>
          <p:cNvPr id="699" name="Shape 699"/>
          <p:cNvPicPr preferRelativeResize="0"/>
          <p:nvPr/>
        </p:nvPicPr>
        <p:blipFill>
          <a:blip r:embed="rId5">
            <a:alphaModFix/>
          </a:blip>
          <a:stretch>
            <a:fillRect/>
          </a:stretch>
        </p:blipFill>
        <p:spPr>
          <a:xfrm>
            <a:off x="343738" y="3570375"/>
            <a:ext cx="760948" cy="726700"/>
          </a:xfrm>
          <a:prstGeom prst="rect">
            <a:avLst/>
          </a:prstGeom>
          <a:noFill/>
          <a:ln>
            <a:noFill/>
          </a:ln>
        </p:spPr>
      </p:pic>
      <p:sp>
        <p:nvSpPr>
          <p:cNvPr id="700" name="Shape 700"/>
          <p:cNvSpPr txBox="1"/>
          <p:nvPr/>
        </p:nvSpPr>
        <p:spPr>
          <a:xfrm>
            <a:off x="345188" y="2746508"/>
            <a:ext cx="2155800" cy="39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s"/>
              <a:t>Observación “i-ésima”</a:t>
            </a:r>
            <a:endParaRPr b="1" i="1"/>
          </a:p>
        </p:txBody>
      </p:sp>
      <p:sp>
        <p:nvSpPr>
          <p:cNvPr id="701" name="Shape 701"/>
          <p:cNvSpPr txBox="1"/>
          <p:nvPr/>
        </p:nvSpPr>
        <p:spPr>
          <a:xfrm>
            <a:off x="1216613" y="3518075"/>
            <a:ext cx="1901700" cy="83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s"/>
              <a:t>Todas las observaciones de la variable “j-ésima”</a:t>
            </a:r>
            <a:endParaRPr b="1" i="1"/>
          </a:p>
        </p:txBody>
      </p:sp>
      <p:pic>
        <p:nvPicPr>
          <p:cNvPr id="702" name="Shape 702"/>
          <p:cNvPicPr preferRelativeResize="0"/>
          <p:nvPr/>
        </p:nvPicPr>
        <p:blipFill>
          <a:blip r:embed="rId6">
            <a:alphaModFix/>
          </a:blip>
          <a:stretch>
            <a:fillRect/>
          </a:stretch>
        </p:blipFill>
        <p:spPr>
          <a:xfrm>
            <a:off x="933700" y="4297087"/>
            <a:ext cx="1725474" cy="726700"/>
          </a:xfrm>
          <a:prstGeom prst="rect">
            <a:avLst/>
          </a:prstGeom>
          <a:noFill/>
          <a:ln>
            <a:noFill/>
          </a:ln>
        </p:spPr>
      </p:pic>
      <p:cxnSp>
        <p:nvCxnSpPr>
          <p:cNvPr id="703" name="Shape 703"/>
          <p:cNvCxnSpPr/>
          <p:nvPr/>
        </p:nvCxnSpPr>
        <p:spPr>
          <a:xfrm>
            <a:off x="3511200" y="1167275"/>
            <a:ext cx="0" cy="3732900"/>
          </a:xfrm>
          <a:prstGeom prst="straightConnector1">
            <a:avLst/>
          </a:prstGeom>
          <a:noFill/>
          <a:ln cap="flat" cmpd="sng" w="9525">
            <a:solidFill>
              <a:srgbClr val="000000"/>
            </a:solidFill>
            <a:prstDash val="solid"/>
            <a:round/>
            <a:headEnd len="med" w="med" type="none"/>
            <a:tailEnd len="med" w="med" type="none"/>
          </a:ln>
        </p:spPr>
      </p:cxnSp>
      <p:pic>
        <p:nvPicPr>
          <p:cNvPr id="704" name="Shape 704"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7">
            <a:alphaModFix/>
          </a:blip>
          <a:stretch>
            <a:fillRect/>
          </a:stretch>
        </p:blipFill>
        <p:spPr>
          <a:xfrm>
            <a:off x="4571825" y="1323825"/>
            <a:ext cx="1724025" cy="200025"/>
          </a:xfrm>
          <a:prstGeom prst="rect">
            <a:avLst/>
          </a:prstGeom>
          <a:noFill/>
          <a:ln>
            <a:noFill/>
          </a:ln>
        </p:spPr>
      </p:pic>
      <p:sp>
        <p:nvSpPr>
          <p:cNvPr id="705" name="Shape 705"/>
          <p:cNvSpPr txBox="1"/>
          <p:nvPr/>
        </p:nvSpPr>
        <p:spPr>
          <a:xfrm>
            <a:off x="3695213" y="1225375"/>
            <a:ext cx="876600" cy="364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s"/>
              <a:t>Medias</a:t>
            </a:r>
            <a:endParaRPr b="1"/>
          </a:p>
        </p:txBody>
      </p:sp>
      <p:pic>
        <p:nvPicPr>
          <p:cNvPr id="706" name="Shape 706"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8">
            <a:alphaModFix/>
          </a:blip>
          <a:stretch>
            <a:fillRect/>
          </a:stretch>
        </p:blipFill>
        <p:spPr>
          <a:xfrm>
            <a:off x="6569300" y="1167275"/>
            <a:ext cx="1409700" cy="581025"/>
          </a:xfrm>
          <a:prstGeom prst="rect">
            <a:avLst/>
          </a:prstGeom>
          <a:noFill/>
          <a:ln>
            <a:noFill/>
          </a:ln>
        </p:spPr>
      </p:pic>
      <p:sp>
        <p:nvSpPr>
          <p:cNvPr id="707" name="Shape 707"/>
          <p:cNvSpPr txBox="1"/>
          <p:nvPr/>
        </p:nvSpPr>
        <p:spPr>
          <a:xfrm>
            <a:off x="4218067" y="1807800"/>
            <a:ext cx="1187700" cy="36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a:t>Varianzas</a:t>
            </a:r>
            <a:endParaRPr b="1"/>
          </a:p>
        </p:txBody>
      </p:sp>
      <p:sp>
        <p:nvSpPr>
          <p:cNvPr id="708" name="Shape 708"/>
          <p:cNvSpPr txBox="1"/>
          <p:nvPr/>
        </p:nvSpPr>
        <p:spPr>
          <a:xfrm>
            <a:off x="7081067" y="1807788"/>
            <a:ext cx="1187700" cy="36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a:t>Desv. típica</a:t>
            </a:r>
            <a:endParaRPr b="1"/>
          </a:p>
        </p:txBody>
      </p:sp>
      <p:pic>
        <p:nvPicPr>
          <p:cNvPr id="709" name="Shape 709"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9">
            <a:alphaModFix/>
          </a:blip>
          <a:stretch>
            <a:fillRect/>
          </a:stretch>
        </p:blipFill>
        <p:spPr>
          <a:xfrm>
            <a:off x="3854663" y="2248500"/>
            <a:ext cx="1914525" cy="266700"/>
          </a:xfrm>
          <a:prstGeom prst="rect">
            <a:avLst/>
          </a:prstGeom>
          <a:noFill/>
          <a:ln>
            <a:noFill/>
          </a:ln>
        </p:spPr>
      </p:pic>
      <p:pic>
        <p:nvPicPr>
          <p:cNvPr id="710" name="Shape 710"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10">
            <a:alphaModFix/>
          </a:blip>
          <a:stretch>
            <a:fillRect/>
          </a:stretch>
        </p:blipFill>
        <p:spPr>
          <a:xfrm>
            <a:off x="6283550" y="2167538"/>
            <a:ext cx="2590800" cy="428625"/>
          </a:xfrm>
          <a:prstGeom prst="rect">
            <a:avLst/>
          </a:prstGeom>
          <a:noFill/>
          <a:ln>
            <a:noFill/>
          </a:ln>
        </p:spPr>
      </p:pic>
      <p:sp>
        <p:nvSpPr>
          <p:cNvPr id="711" name="Shape 711"/>
          <p:cNvSpPr txBox="1"/>
          <p:nvPr/>
        </p:nvSpPr>
        <p:spPr>
          <a:xfrm>
            <a:off x="3913280" y="3331800"/>
            <a:ext cx="1914600" cy="36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a:t>Varianza Muestral</a:t>
            </a:r>
            <a:endParaRPr b="1"/>
          </a:p>
        </p:txBody>
      </p:sp>
      <p:sp>
        <p:nvSpPr>
          <p:cNvPr id="712" name="Shape 712"/>
          <p:cNvSpPr txBox="1"/>
          <p:nvPr/>
        </p:nvSpPr>
        <p:spPr>
          <a:xfrm>
            <a:off x="6556224" y="2662500"/>
            <a:ext cx="2237400" cy="36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a:t>Desv. típica muestral</a:t>
            </a:r>
            <a:endParaRPr b="1"/>
          </a:p>
        </p:txBody>
      </p:sp>
      <p:pic>
        <p:nvPicPr>
          <p:cNvPr id="713" name="Shape 713"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11">
            <a:alphaModFix/>
          </a:blip>
          <a:stretch>
            <a:fillRect/>
          </a:stretch>
        </p:blipFill>
        <p:spPr>
          <a:xfrm>
            <a:off x="3849900" y="3798175"/>
            <a:ext cx="1924050" cy="266700"/>
          </a:xfrm>
          <a:prstGeom prst="rect">
            <a:avLst/>
          </a:prstGeom>
          <a:noFill/>
          <a:ln>
            <a:noFill/>
          </a:ln>
        </p:spPr>
      </p:pic>
      <p:pic>
        <p:nvPicPr>
          <p:cNvPr id="714" name="Shape 714"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12">
            <a:alphaModFix/>
          </a:blip>
          <a:stretch>
            <a:fillRect/>
          </a:stretch>
        </p:blipFill>
        <p:spPr>
          <a:xfrm>
            <a:off x="6159649" y="3087475"/>
            <a:ext cx="2838600" cy="462910"/>
          </a:xfrm>
          <a:prstGeom prst="rect">
            <a:avLst/>
          </a:prstGeom>
          <a:noFill/>
          <a:ln>
            <a:noFill/>
          </a:ln>
        </p:spPr>
      </p:pic>
      <p:sp>
        <p:nvSpPr>
          <p:cNvPr id="715" name="Shape 715"/>
          <p:cNvSpPr txBox="1"/>
          <p:nvPr/>
        </p:nvSpPr>
        <p:spPr>
          <a:xfrm>
            <a:off x="6556224" y="3610850"/>
            <a:ext cx="2237400" cy="36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a:t>y se cumple que...</a:t>
            </a:r>
            <a:endParaRPr b="1"/>
          </a:p>
        </p:txBody>
      </p:sp>
      <p:pic>
        <p:nvPicPr>
          <p:cNvPr id="716" name="Shape 716"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13">
            <a:alphaModFix/>
          </a:blip>
          <a:stretch>
            <a:fillRect/>
          </a:stretch>
        </p:blipFill>
        <p:spPr>
          <a:xfrm>
            <a:off x="6765288" y="4072425"/>
            <a:ext cx="1819275" cy="285750"/>
          </a:xfrm>
          <a:prstGeom prst="rect">
            <a:avLst/>
          </a:prstGeom>
          <a:noFill/>
          <a:ln>
            <a:noFill/>
          </a:ln>
        </p:spPr>
      </p:pic>
      <p:pic>
        <p:nvPicPr>
          <p:cNvPr id="717" name="Shape 71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14">
            <a:alphaModFix/>
          </a:blip>
          <a:stretch>
            <a:fillRect/>
          </a:stretch>
        </p:blipFill>
        <p:spPr>
          <a:xfrm>
            <a:off x="3807099" y="2632987"/>
            <a:ext cx="2056644" cy="581025"/>
          </a:xfrm>
          <a:prstGeom prst="rect">
            <a:avLst/>
          </a:prstGeom>
          <a:noFill/>
          <a:ln>
            <a:noFill/>
          </a:ln>
        </p:spPr>
      </p:pic>
      <p:pic>
        <p:nvPicPr>
          <p:cNvPr id="718" name="Shape 718"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15">
            <a:alphaModFix/>
          </a:blip>
          <a:stretch>
            <a:fillRect/>
          </a:stretch>
        </p:blipFill>
        <p:spPr>
          <a:xfrm>
            <a:off x="3578125" y="4166750"/>
            <a:ext cx="2514600" cy="600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Shape 723"/>
          <p:cNvSpPr txBox="1"/>
          <p:nvPr>
            <p:ph type="title"/>
          </p:nvPr>
        </p:nvSpPr>
        <p:spPr>
          <a:xfrm>
            <a:off x="235500" y="1635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Datos cuantitativos multidimensionales</a:t>
            </a:r>
            <a:endParaRPr/>
          </a:p>
        </p:txBody>
      </p:sp>
      <p:pic>
        <p:nvPicPr>
          <p:cNvPr id="724" name="Shape 724"/>
          <p:cNvPicPr preferRelativeResize="0"/>
          <p:nvPr/>
        </p:nvPicPr>
        <p:blipFill>
          <a:blip r:embed="rId3">
            <a:alphaModFix/>
          </a:blip>
          <a:stretch>
            <a:fillRect/>
          </a:stretch>
        </p:blipFill>
        <p:spPr>
          <a:xfrm>
            <a:off x="845101" y="994825"/>
            <a:ext cx="2509125" cy="1666950"/>
          </a:xfrm>
          <a:prstGeom prst="rect">
            <a:avLst/>
          </a:prstGeom>
          <a:noFill/>
          <a:ln>
            <a:noFill/>
          </a:ln>
        </p:spPr>
      </p:pic>
      <p:pic>
        <p:nvPicPr>
          <p:cNvPr id="725" name="Shape 725"/>
          <p:cNvPicPr preferRelativeResize="0"/>
          <p:nvPr/>
        </p:nvPicPr>
        <p:blipFill>
          <a:blip r:embed="rId4">
            <a:alphaModFix/>
          </a:blip>
          <a:stretch>
            <a:fillRect/>
          </a:stretch>
        </p:blipFill>
        <p:spPr>
          <a:xfrm>
            <a:off x="3621400" y="994825"/>
            <a:ext cx="4405776" cy="2314500"/>
          </a:xfrm>
          <a:prstGeom prst="rect">
            <a:avLst/>
          </a:prstGeom>
          <a:noFill/>
          <a:ln>
            <a:noFill/>
          </a:ln>
        </p:spPr>
      </p:pic>
      <p:cxnSp>
        <p:nvCxnSpPr>
          <p:cNvPr id="726" name="Shape 726"/>
          <p:cNvCxnSpPr/>
          <p:nvPr/>
        </p:nvCxnSpPr>
        <p:spPr>
          <a:xfrm>
            <a:off x="1025525" y="3445425"/>
            <a:ext cx="6804000" cy="0"/>
          </a:xfrm>
          <a:prstGeom prst="straightConnector1">
            <a:avLst/>
          </a:prstGeom>
          <a:noFill/>
          <a:ln cap="flat" cmpd="sng" w="9525">
            <a:solidFill>
              <a:srgbClr val="000000"/>
            </a:solidFill>
            <a:prstDash val="solid"/>
            <a:round/>
            <a:headEnd len="med" w="med" type="none"/>
            <a:tailEnd len="med" w="med" type="none"/>
          </a:ln>
        </p:spPr>
      </p:cxnSp>
      <p:pic>
        <p:nvPicPr>
          <p:cNvPr id="727" name="Shape 727"/>
          <p:cNvPicPr preferRelativeResize="0"/>
          <p:nvPr/>
        </p:nvPicPr>
        <p:blipFill>
          <a:blip r:embed="rId5">
            <a:alphaModFix/>
          </a:blip>
          <a:stretch>
            <a:fillRect/>
          </a:stretch>
        </p:blipFill>
        <p:spPr>
          <a:xfrm>
            <a:off x="1338400" y="3652250"/>
            <a:ext cx="3783251" cy="1237400"/>
          </a:xfrm>
          <a:prstGeom prst="rect">
            <a:avLst/>
          </a:prstGeom>
          <a:noFill/>
          <a:ln>
            <a:noFill/>
          </a:ln>
        </p:spPr>
      </p:pic>
      <p:sp>
        <p:nvSpPr>
          <p:cNvPr id="728" name="Shape 728"/>
          <p:cNvSpPr txBox="1"/>
          <p:nvPr/>
        </p:nvSpPr>
        <p:spPr>
          <a:xfrm>
            <a:off x="165425" y="3977550"/>
            <a:ext cx="973800" cy="5868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s"/>
              <a:t>Con</a:t>
            </a:r>
            <a:endParaRPr b="1"/>
          </a:p>
          <a:p>
            <a:pPr indent="0" lvl="0" marL="0" algn="ctr">
              <a:spcBef>
                <a:spcPts val="0"/>
              </a:spcBef>
              <a:spcAft>
                <a:spcPts val="0"/>
              </a:spcAft>
              <a:buNone/>
            </a:pPr>
            <a:r>
              <a:rPr b="1" lang="es"/>
              <a:t>Matrices</a:t>
            </a:r>
            <a:endParaRPr b="1"/>
          </a:p>
        </p:txBody>
      </p:sp>
      <p:pic>
        <p:nvPicPr>
          <p:cNvPr id="729" name="Shape 729"/>
          <p:cNvPicPr preferRelativeResize="0"/>
          <p:nvPr/>
        </p:nvPicPr>
        <p:blipFill>
          <a:blip r:embed="rId6">
            <a:alphaModFix/>
          </a:blip>
          <a:stretch>
            <a:fillRect/>
          </a:stretch>
        </p:blipFill>
        <p:spPr>
          <a:xfrm>
            <a:off x="5597244" y="3652250"/>
            <a:ext cx="2521731" cy="1237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sp>
        <p:nvSpPr>
          <p:cNvPr id="734" name="Shape 734"/>
          <p:cNvSpPr txBox="1"/>
          <p:nvPr>
            <p:ph type="title"/>
          </p:nvPr>
        </p:nvSpPr>
        <p:spPr>
          <a:xfrm>
            <a:off x="235500" y="1635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Matrices tipificadas</a:t>
            </a:r>
            <a:endParaRPr/>
          </a:p>
        </p:txBody>
      </p:sp>
      <p:sp>
        <p:nvSpPr>
          <p:cNvPr id="735" name="Shape 735"/>
          <p:cNvSpPr txBox="1"/>
          <p:nvPr/>
        </p:nvSpPr>
        <p:spPr>
          <a:xfrm>
            <a:off x="235500" y="994825"/>
            <a:ext cx="4998600" cy="9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a:t>A cada entrada de la matriz se resta la media de la variables y se divide todo entre la desviación típica.</a:t>
            </a:r>
            <a:endParaRPr b="1"/>
          </a:p>
          <a:p>
            <a:pPr indent="0" lvl="0" marL="0" rtl="0" algn="just">
              <a:spcBef>
                <a:spcPts val="0"/>
              </a:spcBef>
              <a:spcAft>
                <a:spcPts val="0"/>
              </a:spcAft>
              <a:buNone/>
            </a:pPr>
            <a:r>
              <a:rPr lang="es" sz="1200"/>
              <a:t>Así se pueden comparar sus variables sin el efecto de la media o las varianzas.</a:t>
            </a:r>
            <a:endParaRPr sz="1200"/>
          </a:p>
        </p:txBody>
      </p:sp>
      <p:pic>
        <p:nvPicPr>
          <p:cNvPr id="736" name="Shape 736"/>
          <p:cNvPicPr preferRelativeResize="0"/>
          <p:nvPr/>
        </p:nvPicPr>
        <p:blipFill>
          <a:blip r:embed="rId3">
            <a:alphaModFix/>
          </a:blip>
          <a:stretch>
            <a:fillRect/>
          </a:stretch>
        </p:blipFill>
        <p:spPr>
          <a:xfrm>
            <a:off x="5349775" y="724750"/>
            <a:ext cx="3244025" cy="1511550"/>
          </a:xfrm>
          <a:prstGeom prst="rect">
            <a:avLst/>
          </a:prstGeom>
          <a:noFill/>
          <a:ln>
            <a:noFill/>
          </a:ln>
        </p:spPr>
      </p:pic>
      <p:pic>
        <p:nvPicPr>
          <p:cNvPr id="737" name="Shape 737"/>
          <p:cNvPicPr preferRelativeResize="0"/>
          <p:nvPr/>
        </p:nvPicPr>
        <p:blipFill>
          <a:blip r:embed="rId4">
            <a:alphaModFix/>
          </a:blip>
          <a:stretch>
            <a:fillRect/>
          </a:stretch>
        </p:blipFill>
        <p:spPr>
          <a:xfrm>
            <a:off x="235500" y="2498450"/>
            <a:ext cx="3189850" cy="2284750"/>
          </a:xfrm>
          <a:prstGeom prst="rect">
            <a:avLst/>
          </a:prstGeom>
          <a:noFill/>
          <a:ln>
            <a:noFill/>
          </a:ln>
        </p:spPr>
      </p:pic>
      <p:pic>
        <p:nvPicPr>
          <p:cNvPr id="738" name="Shape 738"/>
          <p:cNvPicPr preferRelativeResize="0"/>
          <p:nvPr/>
        </p:nvPicPr>
        <p:blipFill>
          <a:blip r:embed="rId5">
            <a:alphaModFix/>
          </a:blip>
          <a:stretch>
            <a:fillRect/>
          </a:stretch>
        </p:blipFill>
        <p:spPr>
          <a:xfrm>
            <a:off x="3585550" y="2468212"/>
            <a:ext cx="2753741" cy="2345225"/>
          </a:xfrm>
          <a:prstGeom prst="rect">
            <a:avLst/>
          </a:prstGeom>
          <a:noFill/>
          <a:ln>
            <a:noFill/>
          </a:ln>
        </p:spPr>
      </p:pic>
      <p:pic>
        <p:nvPicPr>
          <p:cNvPr id="739" name="Shape 739"/>
          <p:cNvPicPr preferRelativeResize="0"/>
          <p:nvPr/>
        </p:nvPicPr>
        <p:blipFill>
          <a:blip r:embed="rId6">
            <a:alphaModFix/>
          </a:blip>
          <a:stretch>
            <a:fillRect/>
          </a:stretch>
        </p:blipFill>
        <p:spPr>
          <a:xfrm>
            <a:off x="6046575" y="3810450"/>
            <a:ext cx="2948899" cy="189250"/>
          </a:xfrm>
          <a:prstGeom prst="rect">
            <a:avLst/>
          </a:prstGeom>
          <a:noFill/>
          <a:ln>
            <a:noFill/>
          </a:ln>
        </p:spPr>
      </p:pic>
      <p:sp>
        <p:nvSpPr>
          <p:cNvPr id="740" name="Shape 740"/>
          <p:cNvSpPr txBox="1"/>
          <p:nvPr/>
        </p:nvSpPr>
        <p:spPr>
          <a:xfrm>
            <a:off x="6557350" y="3064875"/>
            <a:ext cx="1910100" cy="736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s"/>
              <a:t>Si molesta el atributo,</a:t>
            </a:r>
            <a:endParaRPr/>
          </a:p>
          <a:p>
            <a:pPr indent="0" lvl="0" marL="0" algn="ctr">
              <a:spcBef>
                <a:spcPts val="0"/>
              </a:spcBef>
              <a:spcAft>
                <a:spcPts val="0"/>
              </a:spcAft>
              <a:buNone/>
            </a:pPr>
            <a:r>
              <a:rPr lang="es"/>
              <a:t>escribir para eliminarlo</a:t>
            </a:r>
            <a:endParaRPr/>
          </a:p>
        </p:txBody>
      </p:sp>
      <p:pic>
        <p:nvPicPr>
          <p:cNvPr descr="Resultado de imagen de danger" id="741" name="Shape 741"/>
          <p:cNvPicPr preferRelativeResize="0"/>
          <p:nvPr/>
        </p:nvPicPr>
        <p:blipFill>
          <a:blip r:embed="rId7">
            <a:alphaModFix/>
          </a:blip>
          <a:stretch>
            <a:fillRect/>
          </a:stretch>
        </p:blipFill>
        <p:spPr>
          <a:xfrm>
            <a:off x="2397350" y="3999700"/>
            <a:ext cx="840753" cy="736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Shape 746"/>
          <p:cNvSpPr txBox="1"/>
          <p:nvPr>
            <p:ph type="title"/>
          </p:nvPr>
        </p:nvSpPr>
        <p:spPr>
          <a:xfrm>
            <a:off x="235500" y="1635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Verdadera tipificación</a:t>
            </a:r>
            <a:endParaRPr/>
          </a:p>
        </p:txBody>
      </p:sp>
      <p:sp>
        <p:nvSpPr>
          <p:cNvPr id="747" name="Shape 747"/>
          <p:cNvSpPr txBox="1"/>
          <p:nvPr/>
        </p:nvSpPr>
        <p:spPr>
          <a:xfrm>
            <a:off x="235500" y="930075"/>
            <a:ext cx="8189700" cy="399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s"/>
              <a:t>Cuando se divide entre la VERDADERA desviación típica, NO LA MUESTRAL</a:t>
            </a:r>
            <a:endParaRPr/>
          </a:p>
        </p:txBody>
      </p:sp>
      <p:pic>
        <p:nvPicPr>
          <p:cNvPr id="748" name="Shape 748"/>
          <p:cNvPicPr preferRelativeResize="0"/>
          <p:nvPr/>
        </p:nvPicPr>
        <p:blipFill>
          <a:blip r:embed="rId3">
            <a:alphaModFix/>
          </a:blip>
          <a:stretch>
            <a:fillRect/>
          </a:stretch>
        </p:blipFill>
        <p:spPr>
          <a:xfrm>
            <a:off x="235500" y="1436800"/>
            <a:ext cx="3084875" cy="3463249"/>
          </a:xfrm>
          <a:prstGeom prst="rect">
            <a:avLst/>
          </a:prstGeom>
          <a:noFill/>
          <a:ln>
            <a:noFill/>
          </a:ln>
        </p:spPr>
      </p:pic>
      <p:pic>
        <p:nvPicPr>
          <p:cNvPr id="749" name="Shape 749"/>
          <p:cNvPicPr preferRelativeResize="0"/>
          <p:nvPr/>
        </p:nvPicPr>
        <p:blipFill>
          <a:blip r:embed="rId4">
            <a:alphaModFix/>
          </a:blip>
          <a:stretch>
            <a:fillRect/>
          </a:stretch>
        </p:blipFill>
        <p:spPr>
          <a:xfrm>
            <a:off x="5642450" y="1436800"/>
            <a:ext cx="3238785" cy="3463249"/>
          </a:xfrm>
          <a:prstGeom prst="rect">
            <a:avLst/>
          </a:prstGeom>
          <a:noFill/>
          <a:ln>
            <a:noFill/>
          </a:ln>
        </p:spPr>
      </p:pic>
      <p:sp>
        <p:nvSpPr>
          <p:cNvPr id="750" name="Shape 750"/>
          <p:cNvSpPr/>
          <p:nvPr/>
        </p:nvSpPr>
        <p:spPr>
          <a:xfrm rot="-2700000">
            <a:off x="827004" y="4300820"/>
            <a:ext cx="873984" cy="831133"/>
          </a:xfrm>
          <a:prstGeom prst="plus">
            <a:avLst>
              <a:gd fmla="val 43549"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1" name="Shape 751"/>
          <p:cNvSpPr/>
          <p:nvPr/>
        </p:nvSpPr>
        <p:spPr>
          <a:xfrm>
            <a:off x="2150400" y="4026150"/>
            <a:ext cx="1498200" cy="5118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s" sz="1200"/>
              <a:t>No son las des. típicas verdaderas</a:t>
            </a:r>
            <a:endParaRPr sz="1200"/>
          </a:p>
        </p:txBody>
      </p:sp>
      <p:sp>
        <p:nvSpPr>
          <p:cNvPr id="752" name="Shape 752"/>
          <p:cNvSpPr/>
          <p:nvPr/>
        </p:nvSpPr>
        <p:spPr>
          <a:xfrm>
            <a:off x="7395509" y="4088557"/>
            <a:ext cx="1498200" cy="5118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Sí</a:t>
            </a:r>
            <a:r>
              <a:rPr lang="es" sz="1200"/>
              <a:t> son las des. típicas verdaderas</a:t>
            </a:r>
            <a:endParaRPr sz="1200"/>
          </a:p>
        </p:txBody>
      </p:sp>
      <p:pic>
        <p:nvPicPr>
          <p:cNvPr descr="http://www.clipartbest.com/cliparts/ace/Rpe/aceRpe6gi.png" id="753" name="Shape 753"/>
          <p:cNvPicPr preferRelativeResize="0"/>
          <p:nvPr/>
        </p:nvPicPr>
        <p:blipFill>
          <a:blip r:embed="rId5">
            <a:alphaModFix/>
          </a:blip>
          <a:stretch>
            <a:fillRect/>
          </a:stretch>
        </p:blipFill>
        <p:spPr>
          <a:xfrm>
            <a:off x="4796550" y="4388250"/>
            <a:ext cx="767700" cy="511800"/>
          </a:xfrm>
          <a:prstGeom prst="rect">
            <a:avLst/>
          </a:prstGeom>
          <a:noFill/>
          <a:ln>
            <a:noFill/>
          </a:ln>
        </p:spPr>
      </p:pic>
      <p:pic>
        <p:nvPicPr>
          <p:cNvPr id="754" name="Shape 754"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6">
            <a:alphaModFix/>
          </a:blip>
          <a:stretch>
            <a:fillRect/>
          </a:stretch>
        </p:blipFill>
        <p:spPr>
          <a:xfrm>
            <a:off x="3320373" y="2255013"/>
            <a:ext cx="1966125" cy="633475"/>
          </a:xfrm>
          <a:prstGeom prst="rect">
            <a:avLst/>
          </a:prstGeom>
          <a:noFill/>
          <a:ln>
            <a:noFill/>
          </a:ln>
        </p:spPr>
      </p:pic>
      <p:sp>
        <p:nvSpPr>
          <p:cNvPr id="755" name="Shape 755"/>
          <p:cNvSpPr/>
          <p:nvPr/>
        </p:nvSpPr>
        <p:spPr>
          <a:xfrm rot="-2040368">
            <a:off x="2800609" y="2659938"/>
            <a:ext cx="377091" cy="134628"/>
          </a:xfrm>
          <a:prstGeom prst="leftArrow">
            <a:avLst>
              <a:gd fmla="val 50000" name="adj1"/>
              <a:gd fmla="val 50000" name="adj2"/>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6" name="Shape 756"/>
          <p:cNvSpPr txBox="1"/>
          <p:nvPr/>
        </p:nvSpPr>
        <p:spPr>
          <a:xfrm>
            <a:off x="3320375" y="1406375"/>
            <a:ext cx="2121900" cy="633600"/>
          </a:xfrm>
          <a:prstGeom prst="rect">
            <a:avLst/>
          </a:prstGeom>
          <a:noFill/>
          <a:ln>
            <a:noFill/>
          </a:ln>
        </p:spPr>
        <p:txBody>
          <a:bodyPr anchorCtr="0" anchor="t" bIns="91425" lIns="91425" spcFirstLastPara="1" rIns="91425" wrap="square" tIns="91425">
            <a:noAutofit/>
          </a:bodyPr>
          <a:lstStyle/>
          <a:p>
            <a:pPr indent="0" lvl="0" marL="0" algn="just">
              <a:spcBef>
                <a:spcPts val="0"/>
              </a:spcBef>
              <a:spcAft>
                <a:spcPts val="0"/>
              </a:spcAft>
              <a:buNone/>
            </a:pPr>
            <a:r>
              <a:rPr lang="es" sz="1200"/>
              <a:t>O </a:t>
            </a:r>
            <a:r>
              <a:rPr b="1" lang="es" sz="1200"/>
              <a:t>apply(X,center=TRUE, scale=X_dev_tip)</a:t>
            </a:r>
            <a:r>
              <a:rPr lang="es" sz="1200"/>
              <a:t> si X es una matriz</a:t>
            </a:r>
            <a:endParaRPr sz="1200"/>
          </a:p>
        </p:txBody>
      </p:sp>
      <p:sp>
        <p:nvSpPr>
          <p:cNvPr id="757" name="Shape 757"/>
          <p:cNvSpPr/>
          <p:nvPr/>
        </p:nvSpPr>
        <p:spPr>
          <a:xfrm rot="-8749351">
            <a:off x="4858505" y="2104297"/>
            <a:ext cx="714008" cy="190048"/>
          </a:xfrm>
          <a:prstGeom prst="leftArrow">
            <a:avLst>
              <a:gd fmla="val 50000" name="adj1"/>
              <a:gd fmla="val 50000" name="adj2"/>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1" name="Shape 761"/>
        <p:cNvGrpSpPr/>
        <p:nvPr/>
      </p:nvGrpSpPr>
      <p:grpSpPr>
        <a:xfrm>
          <a:off x="0" y="0"/>
          <a:ext cx="0" cy="0"/>
          <a:chOff x="0" y="0"/>
          <a:chExt cx="0" cy="0"/>
        </a:xfrm>
      </p:grpSpPr>
      <p:sp>
        <p:nvSpPr>
          <p:cNvPr id="762" name="Shape 762"/>
          <p:cNvSpPr txBox="1"/>
          <p:nvPr>
            <p:ph type="title"/>
          </p:nvPr>
        </p:nvSpPr>
        <p:spPr>
          <a:xfrm>
            <a:off x="311700" y="25647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Covarianza</a:t>
            </a:r>
            <a:endParaRPr/>
          </a:p>
        </p:txBody>
      </p:sp>
      <p:sp>
        <p:nvSpPr>
          <p:cNvPr id="763" name="Shape 763"/>
          <p:cNvSpPr txBox="1"/>
          <p:nvPr>
            <p:ph idx="1" type="body"/>
          </p:nvPr>
        </p:nvSpPr>
        <p:spPr>
          <a:xfrm>
            <a:off x="2386500" y="315925"/>
            <a:ext cx="6445800" cy="541200"/>
          </a:xfrm>
          <a:prstGeom prst="rect">
            <a:avLst/>
          </a:prstGeom>
        </p:spPr>
        <p:txBody>
          <a:bodyPr anchorCtr="0" anchor="t" bIns="91425" lIns="91425" spcFirstLastPara="1" rIns="91425" wrap="square" tIns="91425">
            <a:noAutofit/>
          </a:bodyPr>
          <a:lstStyle/>
          <a:p>
            <a:pPr indent="0" lvl="0" marL="0" algn="just">
              <a:spcBef>
                <a:spcPts val="0"/>
              </a:spcBef>
              <a:spcAft>
                <a:spcPts val="1600"/>
              </a:spcAft>
              <a:buNone/>
            </a:pPr>
            <a:r>
              <a:rPr lang="es" sz="1200"/>
              <a:t>Medida de la propensión que tienen dos variables a crecer o decrecer conjuntamente. Si la covarianza es positiva, ambas crecen o decrecen. Si es negativa, una crece y la otra decrece.</a:t>
            </a:r>
            <a:endParaRPr sz="1200"/>
          </a:p>
        </p:txBody>
      </p:sp>
      <p:sp>
        <p:nvSpPr>
          <p:cNvPr id="764" name="Shape 764"/>
          <p:cNvSpPr txBox="1"/>
          <p:nvPr>
            <p:ph idx="1" type="body"/>
          </p:nvPr>
        </p:nvSpPr>
        <p:spPr>
          <a:xfrm>
            <a:off x="263250" y="1087775"/>
            <a:ext cx="5145600" cy="10407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SzPts val="1200"/>
              <a:buChar char="●"/>
            </a:pPr>
            <a:r>
              <a:rPr lang="es" sz="1200"/>
              <a:t>Tendremos covarianza “verdadera” y muestral</a:t>
            </a:r>
            <a:endParaRPr sz="1200"/>
          </a:p>
          <a:p>
            <a:pPr indent="-304800" lvl="0" marL="457200" rtl="0" algn="just">
              <a:spcBef>
                <a:spcPts val="0"/>
              </a:spcBef>
              <a:spcAft>
                <a:spcPts val="0"/>
              </a:spcAft>
              <a:buSzPts val="1200"/>
              <a:buChar char="●"/>
            </a:pPr>
            <a:r>
              <a:rPr lang="es" sz="1200"/>
              <a:t>La varianza es la covarianza de una variable consigo misma.</a:t>
            </a:r>
            <a:endParaRPr sz="1200"/>
          </a:p>
          <a:p>
            <a:pPr indent="-304800" lvl="0" marL="457200" rtl="0" algn="just">
              <a:spcBef>
                <a:spcPts val="0"/>
              </a:spcBef>
              <a:spcAft>
                <a:spcPts val="0"/>
              </a:spcAft>
              <a:buSzPts val="1200"/>
              <a:buChar char="●"/>
            </a:pPr>
            <a:r>
              <a:rPr lang="es" sz="1200"/>
              <a:t>Usaremos la </a:t>
            </a:r>
            <a:r>
              <a:rPr b="1" i="1" lang="es" sz="1200"/>
              <a:t>correlación de Pearson</a:t>
            </a:r>
            <a:r>
              <a:rPr lang="es" sz="1200"/>
              <a:t>, una forma de normalizar las covarianzas.</a:t>
            </a:r>
            <a:endParaRPr sz="1200"/>
          </a:p>
        </p:txBody>
      </p:sp>
      <p:pic>
        <p:nvPicPr>
          <p:cNvPr id="765" name="Shape 765"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5408850" y="896250"/>
            <a:ext cx="3381375" cy="609600"/>
          </a:xfrm>
          <a:prstGeom prst="rect">
            <a:avLst/>
          </a:prstGeom>
          <a:noFill/>
          <a:ln>
            <a:noFill/>
          </a:ln>
        </p:spPr>
      </p:pic>
      <p:pic>
        <p:nvPicPr>
          <p:cNvPr id="766" name="Shape 766"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491650" y="2128475"/>
            <a:ext cx="3461301" cy="424500"/>
          </a:xfrm>
          <a:prstGeom prst="rect">
            <a:avLst/>
          </a:prstGeom>
          <a:noFill/>
          <a:ln>
            <a:noFill/>
          </a:ln>
        </p:spPr>
      </p:pic>
      <p:pic>
        <p:nvPicPr>
          <p:cNvPr id="767" name="Shape 76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5694600" y="1621175"/>
            <a:ext cx="2809875" cy="609600"/>
          </a:xfrm>
          <a:prstGeom prst="rect">
            <a:avLst/>
          </a:prstGeom>
          <a:noFill/>
          <a:ln>
            <a:noFill/>
          </a:ln>
        </p:spPr>
      </p:pic>
      <p:sp>
        <p:nvSpPr>
          <p:cNvPr id="768" name="Shape 768"/>
          <p:cNvSpPr txBox="1"/>
          <p:nvPr/>
        </p:nvSpPr>
        <p:spPr>
          <a:xfrm>
            <a:off x="4003275" y="2053575"/>
            <a:ext cx="1460400" cy="42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s"/>
              <a:t>Covarianza </a:t>
            </a:r>
            <a:endParaRPr b="1" i="1"/>
          </a:p>
          <a:p>
            <a:pPr indent="0" lvl="0" marL="0" algn="ctr">
              <a:spcBef>
                <a:spcPts val="0"/>
              </a:spcBef>
              <a:spcAft>
                <a:spcPts val="0"/>
              </a:spcAft>
              <a:buNone/>
            </a:pPr>
            <a:r>
              <a:rPr b="1" i="1" lang="es"/>
              <a:t>Muestral</a:t>
            </a:r>
            <a:endParaRPr b="1" i="1"/>
          </a:p>
        </p:txBody>
      </p:sp>
      <p:pic>
        <p:nvPicPr>
          <p:cNvPr id="769" name="Shape 769"/>
          <p:cNvPicPr preferRelativeResize="0"/>
          <p:nvPr/>
        </p:nvPicPr>
        <p:blipFill>
          <a:blip r:embed="rId6">
            <a:alphaModFix/>
          </a:blip>
          <a:stretch>
            <a:fillRect/>
          </a:stretch>
        </p:blipFill>
        <p:spPr>
          <a:xfrm>
            <a:off x="430025" y="2835501"/>
            <a:ext cx="1756200" cy="1960275"/>
          </a:xfrm>
          <a:prstGeom prst="rect">
            <a:avLst/>
          </a:prstGeom>
          <a:noFill/>
          <a:ln>
            <a:noFill/>
          </a:ln>
        </p:spPr>
      </p:pic>
      <p:pic>
        <p:nvPicPr>
          <p:cNvPr id="770" name="Shape 770"/>
          <p:cNvPicPr preferRelativeResize="0"/>
          <p:nvPr/>
        </p:nvPicPr>
        <p:blipFill>
          <a:blip r:embed="rId7">
            <a:alphaModFix/>
          </a:blip>
          <a:stretch>
            <a:fillRect/>
          </a:stretch>
        </p:blipFill>
        <p:spPr>
          <a:xfrm>
            <a:off x="2683262" y="2825125"/>
            <a:ext cx="2914875" cy="2099700"/>
          </a:xfrm>
          <a:prstGeom prst="rect">
            <a:avLst/>
          </a:prstGeom>
          <a:noFill/>
          <a:ln>
            <a:noFill/>
          </a:ln>
        </p:spPr>
      </p:pic>
      <p:pic>
        <p:nvPicPr>
          <p:cNvPr id="771" name="Shape 771"/>
          <p:cNvPicPr preferRelativeResize="0"/>
          <p:nvPr/>
        </p:nvPicPr>
        <p:blipFill>
          <a:blip r:embed="rId8">
            <a:alphaModFix/>
          </a:blip>
          <a:stretch>
            <a:fillRect/>
          </a:stretch>
        </p:blipFill>
        <p:spPr>
          <a:xfrm>
            <a:off x="5980351" y="2835496"/>
            <a:ext cx="2809875" cy="903354"/>
          </a:xfrm>
          <a:prstGeom prst="rect">
            <a:avLst/>
          </a:prstGeom>
          <a:noFill/>
          <a:ln>
            <a:noFill/>
          </a:ln>
        </p:spPr>
      </p:pic>
      <p:cxnSp>
        <p:nvCxnSpPr>
          <p:cNvPr id="772" name="Shape 772"/>
          <p:cNvCxnSpPr/>
          <p:nvPr/>
        </p:nvCxnSpPr>
        <p:spPr>
          <a:xfrm>
            <a:off x="1900725" y="2689053"/>
            <a:ext cx="549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315925"/>
            <a:ext cx="6383100" cy="551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Regresión lineal desde data frame</a:t>
            </a:r>
            <a:endParaRPr/>
          </a:p>
        </p:txBody>
      </p:sp>
      <p:sp>
        <p:nvSpPr>
          <p:cNvPr id="114" name="Shape 114"/>
          <p:cNvSpPr txBox="1"/>
          <p:nvPr/>
        </p:nvSpPr>
        <p:spPr>
          <a:xfrm>
            <a:off x="311700" y="941400"/>
            <a:ext cx="2203500" cy="37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a:t>Importar Data Frame</a:t>
            </a:r>
            <a:endParaRPr/>
          </a:p>
        </p:txBody>
      </p:sp>
      <p:sp>
        <p:nvSpPr>
          <p:cNvPr id="115" name="Shape 115"/>
          <p:cNvSpPr/>
          <p:nvPr/>
        </p:nvSpPr>
        <p:spPr>
          <a:xfrm>
            <a:off x="2162884" y="880132"/>
            <a:ext cx="152400" cy="551700"/>
          </a:xfrm>
          <a:prstGeom prst="leftBrace">
            <a:avLst>
              <a:gd fmla="val 8333"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txBox="1"/>
          <p:nvPr/>
        </p:nvSpPr>
        <p:spPr>
          <a:xfrm>
            <a:off x="2315275" y="875025"/>
            <a:ext cx="6383100" cy="561900"/>
          </a:xfrm>
          <a:prstGeom prst="rect">
            <a:avLst/>
          </a:prstGeom>
          <a:noFill/>
          <a:ln>
            <a:noFill/>
          </a:ln>
        </p:spPr>
        <p:txBody>
          <a:bodyPr anchorCtr="0" anchor="t" bIns="91425" lIns="91425" spcFirstLastPara="1" rIns="91425" wrap="square" tIns="91425">
            <a:noAutofit/>
          </a:bodyPr>
          <a:lstStyle/>
          <a:p>
            <a:pPr indent="-304800" lvl="0" marL="457200" rtl="0">
              <a:spcBef>
                <a:spcPts val="0"/>
              </a:spcBef>
              <a:spcAft>
                <a:spcPts val="0"/>
              </a:spcAft>
              <a:buSzPts val="1200"/>
              <a:buChar char="❏"/>
            </a:pPr>
            <a:r>
              <a:rPr lang="es" sz="1200"/>
              <a:t>Import Dataset desde Environment</a:t>
            </a:r>
            <a:endParaRPr sz="1200"/>
          </a:p>
          <a:p>
            <a:pPr indent="-304800" lvl="0" marL="457200">
              <a:spcBef>
                <a:spcPts val="0"/>
              </a:spcBef>
              <a:spcAft>
                <a:spcPts val="0"/>
              </a:spcAft>
              <a:buSzPts val="1200"/>
              <a:buChar char="❏"/>
            </a:pPr>
            <a:r>
              <a:rPr lang="es" sz="1200"/>
              <a:t>df_pearson=read.table("http://aprender.uib.es/Rdir/pearson.txt ",header=TRUE)</a:t>
            </a:r>
            <a:endParaRPr sz="1200"/>
          </a:p>
        </p:txBody>
      </p:sp>
      <p:pic>
        <p:nvPicPr>
          <p:cNvPr id="117" name="Shape 117"/>
          <p:cNvPicPr preferRelativeResize="0"/>
          <p:nvPr/>
        </p:nvPicPr>
        <p:blipFill>
          <a:blip r:embed="rId3">
            <a:alphaModFix/>
          </a:blip>
          <a:stretch>
            <a:fillRect/>
          </a:stretch>
        </p:blipFill>
        <p:spPr>
          <a:xfrm>
            <a:off x="377100" y="1795900"/>
            <a:ext cx="3327600" cy="1551700"/>
          </a:xfrm>
          <a:prstGeom prst="rect">
            <a:avLst/>
          </a:prstGeom>
          <a:noFill/>
          <a:ln>
            <a:noFill/>
          </a:ln>
        </p:spPr>
      </p:pic>
      <p:pic>
        <p:nvPicPr>
          <p:cNvPr id="118" name="Shape 118"/>
          <p:cNvPicPr preferRelativeResize="0"/>
          <p:nvPr/>
        </p:nvPicPr>
        <p:blipFill>
          <a:blip r:embed="rId4">
            <a:alphaModFix/>
          </a:blip>
          <a:stretch>
            <a:fillRect/>
          </a:stretch>
        </p:blipFill>
        <p:spPr>
          <a:xfrm>
            <a:off x="6044975" y="1795900"/>
            <a:ext cx="2423358" cy="789000"/>
          </a:xfrm>
          <a:prstGeom prst="rect">
            <a:avLst/>
          </a:prstGeom>
          <a:noFill/>
          <a:ln>
            <a:noFill/>
          </a:ln>
        </p:spPr>
      </p:pic>
      <p:pic>
        <p:nvPicPr>
          <p:cNvPr id="119" name="Shape 119"/>
          <p:cNvPicPr preferRelativeResize="0"/>
          <p:nvPr/>
        </p:nvPicPr>
        <p:blipFill>
          <a:blip r:embed="rId5">
            <a:alphaModFix/>
          </a:blip>
          <a:stretch>
            <a:fillRect/>
          </a:stretch>
        </p:blipFill>
        <p:spPr>
          <a:xfrm>
            <a:off x="6044976" y="2609868"/>
            <a:ext cx="1477525" cy="953575"/>
          </a:xfrm>
          <a:prstGeom prst="rect">
            <a:avLst/>
          </a:prstGeom>
          <a:noFill/>
          <a:ln>
            <a:noFill/>
          </a:ln>
        </p:spPr>
      </p:pic>
      <p:pic>
        <p:nvPicPr>
          <p:cNvPr id="120" name="Shape 120"/>
          <p:cNvPicPr preferRelativeResize="0"/>
          <p:nvPr/>
        </p:nvPicPr>
        <p:blipFill>
          <a:blip r:embed="rId6">
            <a:alphaModFix/>
          </a:blip>
          <a:stretch>
            <a:fillRect/>
          </a:stretch>
        </p:blipFill>
        <p:spPr>
          <a:xfrm>
            <a:off x="2315275" y="2678300"/>
            <a:ext cx="3505149" cy="2196800"/>
          </a:xfrm>
          <a:prstGeom prst="rect">
            <a:avLst/>
          </a:prstGeom>
          <a:noFill/>
          <a:ln>
            <a:noFill/>
          </a:ln>
        </p:spPr>
      </p:pic>
      <p:sp>
        <p:nvSpPr>
          <p:cNvPr id="121" name="Shape 121"/>
          <p:cNvSpPr/>
          <p:nvPr/>
        </p:nvSpPr>
        <p:spPr>
          <a:xfrm rot="2700000">
            <a:off x="5344544" y="2216003"/>
            <a:ext cx="324562" cy="711491"/>
          </a:xfrm>
          <a:prstGeom prst="downArrow">
            <a:avLst>
              <a:gd fmla="val 50000" name="adj1"/>
              <a:gd fmla="val 50000" name="adj2"/>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6" name="Shape 776"/>
        <p:cNvGrpSpPr/>
        <p:nvPr/>
      </p:nvGrpSpPr>
      <p:grpSpPr>
        <a:xfrm>
          <a:off x="0" y="0"/>
          <a:ext cx="0" cy="0"/>
          <a:chOff x="0" y="0"/>
          <a:chExt cx="0" cy="0"/>
        </a:xfrm>
      </p:grpSpPr>
      <p:sp>
        <p:nvSpPr>
          <p:cNvPr id="777" name="Shape 777"/>
          <p:cNvSpPr txBox="1"/>
          <p:nvPr>
            <p:ph type="title"/>
          </p:nvPr>
        </p:nvSpPr>
        <p:spPr>
          <a:xfrm>
            <a:off x="311700" y="315925"/>
            <a:ext cx="42519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Correlación (de Pearson)</a:t>
            </a:r>
            <a:endParaRPr/>
          </a:p>
        </p:txBody>
      </p:sp>
      <p:pic>
        <p:nvPicPr>
          <p:cNvPr id="778" name="Shape 778"/>
          <p:cNvPicPr preferRelativeResize="0"/>
          <p:nvPr/>
        </p:nvPicPr>
        <p:blipFill>
          <a:blip r:embed="rId3">
            <a:alphaModFix/>
          </a:blip>
          <a:stretch>
            <a:fillRect/>
          </a:stretch>
        </p:blipFill>
        <p:spPr>
          <a:xfrm>
            <a:off x="3042354" y="1147224"/>
            <a:ext cx="1232395" cy="552450"/>
          </a:xfrm>
          <a:prstGeom prst="rect">
            <a:avLst/>
          </a:prstGeom>
          <a:noFill/>
          <a:ln>
            <a:noFill/>
          </a:ln>
        </p:spPr>
      </p:pic>
      <p:pic>
        <p:nvPicPr>
          <p:cNvPr id="779" name="Shape 779"/>
          <p:cNvPicPr preferRelativeResize="0"/>
          <p:nvPr/>
        </p:nvPicPr>
        <p:blipFill>
          <a:blip r:embed="rId4">
            <a:alphaModFix/>
          </a:blip>
          <a:stretch>
            <a:fillRect/>
          </a:stretch>
        </p:blipFill>
        <p:spPr>
          <a:xfrm>
            <a:off x="4683963" y="1147225"/>
            <a:ext cx="981075" cy="552450"/>
          </a:xfrm>
          <a:prstGeom prst="rect">
            <a:avLst/>
          </a:prstGeom>
          <a:noFill/>
          <a:ln>
            <a:noFill/>
          </a:ln>
        </p:spPr>
      </p:pic>
      <p:sp>
        <p:nvSpPr>
          <p:cNvPr id="780" name="Shape 780"/>
          <p:cNvSpPr txBox="1"/>
          <p:nvPr/>
        </p:nvSpPr>
        <p:spPr>
          <a:xfrm>
            <a:off x="311700" y="1147225"/>
            <a:ext cx="2544600" cy="37554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s"/>
              <a:t>Es simétrica, r</a:t>
            </a:r>
            <a:r>
              <a:rPr baseline="-25000" lang="es"/>
              <a:t>ij </a:t>
            </a:r>
            <a:r>
              <a:rPr lang="es"/>
              <a:t>= r</a:t>
            </a:r>
            <a:r>
              <a:rPr baseline="-25000" lang="es"/>
              <a:t>ji </a:t>
            </a:r>
            <a:endParaRPr baseline="-25000"/>
          </a:p>
          <a:p>
            <a:pPr indent="-317500" lvl="0" marL="457200" rtl="0" algn="just">
              <a:spcBef>
                <a:spcPts val="0"/>
              </a:spcBef>
              <a:spcAft>
                <a:spcPts val="0"/>
              </a:spcAft>
              <a:buSzPts val="1400"/>
              <a:buChar char="❏"/>
            </a:pPr>
            <a:r>
              <a:rPr lang="es"/>
              <a:t>Los valores están entre -1 y 1</a:t>
            </a:r>
            <a:endParaRPr/>
          </a:p>
          <a:p>
            <a:pPr indent="-317500" lvl="0" marL="457200" rtl="0" algn="just">
              <a:spcBef>
                <a:spcPts val="0"/>
              </a:spcBef>
              <a:spcAft>
                <a:spcPts val="0"/>
              </a:spcAft>
              <a:buSzPts val="1400"/>
              <a:buChar char="❏"/>
            </a:pPr>
            <a:r>
              <a:rPr lang="es"/>
              <a:t>signo(</a:t>
            </a:r>
            <a:r>
              <a:rPr lang="es">
                <a:solidFill>
                  <a:schemeClr val="dk1"/>
                </a:solidFill>
              </a:rPr>
              <a:t>r</a:t>
            </a:r>
            <a:r>
              <a:rPr baseline="-25000" lang="es">
                <a:solidFill>
                  <a:schemeClr val="dk1"/>
                </a:solidFill>
              </a:rPr>
              <a:t>ij</a:t>
            </a:r>
            <a:r>
              <a:rPr lang="es">
                <a:solidFill>
                  <a:schemeClr val="dk1"/>
                </a:solidFill>
              </a:rPr>
              <a:t>) = signo(s</a:t>
            </a:r>
            <a:r>
              <a:rPr baseline="-25000" lang="es">
                <a:solidFill>
                  <a:schemeClr val="dk1"/>
                </a:solidFill>
              </a:rPr>
              <a:t>ij</a:t>
            </a:r>
            <a:r>
              <a:rPr lang="es">
                <a:solidFill>
                  <a:schemeClr val="dk1"/>
                </a:solidFill>
              </a:rPr>
              <a:t>)</a:t>
            </a:r>
            <a:endParaRPr>
              <a:solidFill>
                <a:schemeClr val="dk1"/>
              </a:solidFill>
            </a:endParaRPr>
          </a:p>
          <a:p>
            <a:pPr indent="-317500" lvl="0" marL="457200" rtl="0" algn="just">
              <a:spcBef>
                <a:spcPts val="0"/>
              </a:spcBef>
              <a:spcAft>
                <a:spcPts val="0"/>
              </a:spcAft>
              <a:buClr>
                <a:schemeClr val="dk1"/>
              </a:buClr>
              <a:buSzPts val="1400"/>
              <a:buChar char="❏"/>
            </a:pPr>
            <a:r>
              <a:rPr lang="es">
                <a:solidFill>
                  <a:schemeClr val="dk1"/>
                </a:solidFill>
              </a:rPr>
              <a:t>Si el coeficiente r</a:t>
            </a:r>
            <a:r>
              <a:rPr baseline="-25000" lang="es">
                <a:solidFill>
                  <a:schemeClr val="dk1"/>
                </a:solidFill>
              </a:rPr>
              <a:t>ij </a:t>
            </a:r>
            <a:r>
              <a:rPr lang="es">
                <a:solidFill>
                  <a:schemeClr val="dk1"/>
                </a:solidFill>
              </a:rPr>
              <a:t>=±1 indica que hay una relación lineal perfecta</a:t>
            </a:r>
            <a:endParaRPr>
              <a:solidFill>
                <a:schemeClr val="dk1"/>
              </a:solidFill>
            </a:endParaRPr>
          </a:p>
          <a:p>
            <a:pPr indent="-317500" lvl="0" marL="457200" rtl="0" algn="just">
              <a:spcBef>
                <a:spcPts val="0"/>
              </a:spcBef>
              <a:spcAft>
                <a:spcPts val="0"/>
              </a:spcAft>
              <a:buClr>
                <a:schemeClr val="dk1"/>
              </a:buClr>
              <a:buSzPts val="1400"/>
              <a:buChar char="❏"/>
            </a:pPr>
            <a:r>
              <a:rPr lang="es">
                <a:solidFill>
                  <a:schemeClr val="dk1"/>
                </a:solidFill>
              </a:rPr>
              <a:t>El coeficiente de determinación R</a:t>
            </a:r>
            <a:r>
              <a:rPr baseline="30000" lang="es">
                <a:solidFill>
                  <a:schemeClr val="dk1"/>
                </a:solidFill>
              </a:rPr>
              <a:t>2</a:t>
            </a:r>
            <a:r>
              <a:rPr lang="es">
                <a:solidFill>
                  <a:schemeClr val="dk1"/>
                </a:solidFill>
              </a:rPr>
              <a:t> de la regresión lineal es igual a r</a:t>
            </a:r>
            <a:r>
              <a:rPr baseline="30000" lang="es">
                <a:solidFill>
                  <a:schemeClr val="dk1"/>
                </a:solidFill>
              </a:rPr>
              <a:t>2</a:t>
            </a:r>
            <a:r>
              <a:rPr baseline="-25000" lang="es">
                <a:solidFill>
                  <a:schemeClr val="dk1"/>
                </a:solidFill>
              </a:rPr>
              <a:t>ij </a:t>
            </a:r>
            <a:r>
              <a:rPr lang="es">
                <a:solidFill>
                  <a:schemeClr val="dk1"/>
                </a:solidFill>
              </a:rPr>
              <a:t> entre sus dos variables.</a:t>
            </a:r>
            <a:endParaRPr>
              <a:solidFill>
                <a:schemeClr val="dk1"/>
              </a:solidFill>
            </a:endParaRPr>
          </a:p>
          <a:p>
            <a:pPr indent="-317500" lvl="0" marL="457200" rtl="0" algn="just">
              <a:spcBef>
                <a:spcPts val="0"/>
              </a:spcBef>
              <a:spcAft>
                <a:spcPts val="0"/>
              </a:spcAft>
              <a:buClr>
                <a:schemeClr val="dk1"/>
              </a:buClr>
              <a:buSzPts val="1400"/>
              <a:buChar char="❏"/>
            </a:pPr>
            <a:r>
              <a:rPr lang="es">
                <a:solidFill>
                  <a:schemeClr val="dk1"/>
                </a:solidFill>
              </a:rPr>
              <a:t>Viene a ser una </a:t>
            </a:r>
            <a:r>
              <a:rPr b="1" lang="es">
                <a:solidFill>
                  <a:schemeClr val="dk1"/>
                </a:solidFill>
              </a:rPr>
              <a:t>covarianza normalizada</a:t>
            </a:r>
            <a:r>
              <a:rPr lang="es">
                <a:solidFill>
                  <a:schemeClr val="dk1"/>
                </a:solidFill>
              </a:rPr>
              <a:t>.</a:t>
            </a:r>
            <a:endParaRPr>
              <a:solidFill>
                <a:schemeClr val="dk1"/>
              </a:solidFill>
            </a:endParaRPr>
          </a:p>
        </p:txBody>
      </p:sp>
      <p:pic>
        <p:nvPicPr>
          <p:cNvPr id="781" name="Shape 781"/>
          <p:cNvPicPr preferRelativeResize="0"/>
          <p:nvPr/>
        </p:nvPicPr>
        <p:blipFill>
          <a:blip r:embed="rId5">
            <a:alphaModFix/>
          </a:blip>
          <a:stretch>
            <a:fillRect/>
          </a:stretch>
        </p:blipFill>
        <p:spPr>
          <a:xfrm>
            <a:off x="3042350" y="2144950"/>
            <a:ext cx="2871300" cy="2207225"/>
          </a:xfrm>
          <a:prstGeom prst="rect">
            <a:avLst/>
          </a:prstGeom>
          <a:noFill/>
          <a:ln>
            <a:noFill/>
          </a:ln>
        </p:spPr>
      </p:pic>
      <p:cxnSp>
        <p:nvCxnSpPr>
          <p:cNvPr id="782" name="Shape 782"/>
          <p:cNvCxnSpPr/>
          <p:nvPr/>
        </p:nvCxnSpPr>
        <p:spPr>
          <a:xfrm>
            <a:off x="6008050" y="481500"/>
            <a:ext cx="11100" cy="4180500"/>
          </a:xfrm>
          <a:prstGeom prst="straightConnector1">
            <a:avLst/>
          </a:prstGeom>
          <a:noFill/>
          <a:ln cap="flat" cmpd="sng" w="9525">
            <a:solidFill>
              <a:schemeClr val="dk2"/>
            </a:solidFill>
            <a:prstDash val="solid"/>
            <a:round/>
            <a:headEnd len="med" w="med" type="none"/>
            <a:tailEnd len="med" w="med" type="none"/>
          </a:ln>
        </p:spPr>
      </p:cxnSp>
      <p:sp>
        <p:nvSpPr>
          <p:cNvPr id="783" name="Shape 783"/>
          <p:cNvSpPr txBox="1"/>
          <p:nvPr/>
        </p:nvSpPr>
        <p:spPr>
          <a:xfrm>
            <a:off x="6205025" y="525300"/>
            <a:ext cx="2779800" cy="1083300"/>
          </a:xfrm>
          <a:prstGeom prst="rect">
            <a:avLst/>
          </a:prstGeom>
          <a:noFill/>
          <a:ln>
            <a:noFill/>
          </a:ln>
        </p:spPr>
        <p:txBody>
          <a:bodyPr anchorCtr="0" anchor="t" bIns="91425" lIns="91425" spcFirstLastPara="1" rIns="91425" wrap="square" tIns="91425">
            <a:noAutofit/>
          </a:bodyPr>
          <a:lstStyle/>
          <a:p>
            <a:pPr indent="0" lvl="0" marL="0" algn="just">
              <a:spcBef>
                <a:spcPts val="0"/>
              </a:spcBef>
              <a:spcAft>
                <a:spcPts val="0"/>
              </a:spcAft>
              <a:buNone/>
            </a:pPr>
            <a:r>
              <a:rPr b="1" lang="es" sz="1200"/>
              <a:t>Teorema</a:t>
            </a:r>
            <a:r>
              <a:rPr lang="es" sz="1200"/>
              <a:t>: La matriz de correlaciones es la matriz de covarianzas de la matriz tipificada. </a:t>
            </a:r>
            <a:r>
              <a:rPr b="1" i="1" lang="es" sz="1200"/>
              <a:t>Así se ahorra cálculo con datos grandes</a:t>
            </a:r>
            <a:r>
              <a:rPr lang="es" sz="1200"/>
              <a:t>. Conviene tipificar primero...</a:t>
            </a:r>
            <a:endParaRPr sz="1200"/>
          </a:p>
        </p:txBody>
      </p:sp>
      <p:pic>
        <p:nvPicPr>
          <p:cNvPr id="784" name="Shape 784"/>
          <p:cNvPicPr preferRelativeResize="0"/>
          <p:nvPr/>
        </p:nvPicPr>
        <p:blipFill>
          <a:blip r:embed="rId6">
            <a:alphaModFix/>
          </a:blip>
          <a:stretch>
            <a:fillRect/>
          </a:stretch>
        </p:blipFill>
        <p:spPr>
          <a:xfrm>
            <a:off x="6113550" y="1733650"/>
            <a:ext cx="2920176" cy="1676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Shape 789"/>
          <p:cNvSpPr txBox="1"/>
          <p:nvPr>
            <p:ph type="title"/>
          </p:nvPr>
        </p:nvSpPr>
        <p:spPr>
          <a:xfrm>
            <a:off x="311700" y="315925"/>
            <a:ext cx="47334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Correlaciones con datos NA</a:t>
            </a:r>
            <a:endParaRPr/>
          </a:p>
        </p:txBody>
      </p:sp>
      <p:sp>
        <p:nvSpPr>
          <p:cNvPr id="790" name="Shape 790"/>
          <p:cNvSpPr txBox="1"/>
          <p:nvPr/>
        </p:nvSpPr>
        <p:spPr>
          <a:xfrm>
            <a:off x="5565350" y="561175"/>
            <a:ext cx="2779800" cy="340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200"/>
              <a:t>En general, se eliminan</a:t>
            </a:r>
            <a:endParaRPr sz="1200"/>
          </a:p>
        </p:txBody>
      </p:sp>
      <p:sp>
        <p:nvSpPr>
          <p:cNvPr id="791" name="Shape 791"/>
          <p:cNvSpPr txBox="1"/>
          <p:nvPr/>
        </p:nvSpPr>
        <p:spPr>
          <a:xfrm>
            <a:off x="471275" y="1171425"/>
            <a:ext cx="3581700" cy="767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s"/>
              <a:t>Con dos vectores, para </a:t>
            </a:r>
            <a:r>
              <a:rPr b="1" lang="es"/>
              <a:t>cov</a:t>
            </a:r>
            <a:r>
              <a:rPr lang="es"/>
              <a:t> y </a:t>
            </a:r>
            <a:r>
              <a:rPr b="1" lang="es"/>
              <a:t>cor</a:t>
            </a:r>
            <a:r>
              <a:rPr lang="es"/>
              <a:t>, usar observaciones completas. </a:t>
            </a:r>
            <a:r>
              <a:rPr b="1" i="1" lang="es"/>
              <a:t>use=”complete.obs”</a:t>
            </a:r>
            <a:endParaRPr b="1" i="1"/>
          </a:p>
          <a:p>
            <a:pPr indent="0" lvl="0" marL="0">
              <a:spcBef>
                <a:spcPts val="0"/>
              </a:spcBef>
              <a:spcAft>
                <a:spcPts val="0"/>
              </a:spcAft>
              <a:buNone/>
            </a:pPr>
            <a:r>
              <a:t/>
            </a:r>
            <a:endParaRPr/>
          </a:p>
          <a:p>
            <a:pPr indent="0" lvl="0" marL="0">
              <a:spcBef>
                <a:spcPts val="0"/>
              </a:spcBef>
              <a:spcAft>
                <a:spcPts val="0"/>
              </a:spcAft>
              <a:buNone/>
            </a:pPr>
            <a:r>
              <a:t/>
            </a:r>
            <a:endParaRPr/>
          </a:p>
        </p:txBody>
      </p:sp>
      <p:pic>
        <p:nvPicPr>
          <p:cNvPr id="792" name="Shape 792"/>
          <p:cNvPicPr preferRelativeResize="0"/>
          <p:nvPr/>
        </p:nvPicPr>
        <p:blipFill>
          <a:blip r:embed="rId3">
            <a:alphaModFix/>
          </a:blip>
          <a:stretch>
            <a:fillRect/>
          </a:stretch>
        </p:blipFill>
        <p:spPr>
          <a:xfrm>
            <a:off x="471263" y="2104775"/>
            <a:ext cx="3248025" cy="2143125"/>
          </a:xfrm>
          <a:prstGeom prst="rect">
            <a:avLst/>
          </a:prstGeom>
          <a:noFill/>
          <a:ln>
            <a:noFill/>
          </a:ln>
        </p:spPr>
      </p:pic>
      <p:cxnSp>
        <p:nvCxnSpPr>
          <p:cNvPr id="793" name="Shape 793"/>
          <p:cNvCxnSpPr/>
          <p:nvPr/>
        </p:nvCxnSpPr>
        <p:spPr>
          <a:xfrm>
            <a:off x="3958725" y="1171425"/>
            <a:ext cx="13500" cy="3366300"/>
          </a:xfrm>
          <a:prstGeom prst="straightConnector1">
            <a:avLst/>
          </a:prstGeom>
          <a:noFill/>
          <a:ln cap="flat" cmpd="sng" w="9525">
            <a:solidFill>
              <a:srgbClr val="000000"/>
            </a:solidFill>
            <a:prstDash val="solid"/>
            <a:round/>
            <a:headEnd len="med" w="med" type="none"/>
            <a:tailEnd len="med" w="med" type="none"/>
          </a:ln>
        </p:spPr>
      </p:cxnSp>
      <p:sp>
        <p:nvSpPr>
          <p:cNvPr id="794" name="Shape 794"/>
          <p:cNvSpPr txBox="1"/>
          <p:nvPr/>
        </p:nvSpPr>
        <p:spPr>
          <a:xfrm>
            <a:off x="4254825" y="1147225"/>
            <a:ext cx="4564500" cy="619500"/>
          </a:xfrm>
          <a:prstGeom prst="rect">
            <a:avLst/>
          </a:prstGeom>
          <a:noFill/>
          <a:ln>
            <a:noFill/>
          </a:ln>
        </p:spPr>
        <p:txBody>
          <a:bodyPr anchorCtr="0" anchor="t" bIns="91425" lIns="91425" spcFirstLastPara="1" rIns="91425" wrap="square" tIns="91425">
            <a:noAutofit/>
          </a:bodyPr>
          <a:lstStyle/>
          <a:p>
            <a:pPr indent="0" lvl="0" marL="0" algn="just">
              <a:spcBef>
                <a:spcPts val="0"/>
              </a:spcBef>
              <a:spcAft>
                <a:spcPts val="0"/>
              </a:spcAft>
              <a:buNone/>
            </a:pPr>
            <a:r>
              <a:rPr lang="es" sz="1200"/>
              <a:t>O bien, (1) para cada par de columnas se eliminan los pares que contengan o un NA, o bien (2) se eliminan todas las filas que contengan NA</a:t>
            </a:r>
            <a:endParaRPr sz="1200"/>
          </a:p>
        </p:txBody>
      </p:sp>
      <p:pic>
        <p:nvPicPr>
          <p:cNvPr id="795" name="Shape 795"/>
          <p:cNvPicPr preferRelativeResize="0"/>
          <p:nvPr/>
        </p:nvPicPr>
        <p:blipFill>
          <a:blip r:embed="rId4">
            <a:alphaModFix/>
          </a:blip>
          <a:stretch>
            <a:fillRect/>
          </a:stretch>
        </p:blipFill>
        <p:spPr>
          <a:xfrm>
            <a:off x="4211650" y="2104775"/>
            <a:ext cx="1665300" cy="1852350"/>
          </a:xfrm>
          <a:prstGeom prst="rect">
            <a:avLst/>
          </a:prstGeom>
          <a:noFill/>
          <a:ln>
            <a:noFill/>
          </a:ln>
        </p:spPr>
      </p:pic>
      <p:sp>
        <p:nvSpPr>
          <p:cNvPr id="796" name="Shape 796"/>
          <p:cNvSpPr txBox="1"/>
          <p:nvPr/>
        </p:nvSpPr>
        <p:spPr>
          <a:xfrm>
            <a:off x="6116375" y="1766725"/>
            <a:ext cx="2779800" cy="3408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s" sz="1200"/>
              <a:t>use=”pairwise.complete.obs” (1)</a:t>
            </a:r>
            <a:endParaRPr b="1" sz="1200"/>
          </a:p>
        </p:txBody>
      </p:sp>
      <p:sp>
        <p:nvSpPr>
          <p:cNvPr id="797" name="Shape 797"/>
          <p:cNvSpPr txBox="1"/>
          <p:nvPr/>
        </p:nvSpPr>
        <p:spPr>
          <a:xfrm>
            <a:off x="6259325" y="2972275"/>
            <a:ext cx="2779800" cy="3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t>use=”complete.obs” (2)</a:t>
            </a:r>
            <a:endParaRPr b="1" sz="1200"/>
          </a:p>
        </p:txBody>
      </p:sp>
      <p:pic>
        <p:nvPicPr>
          <p:cNvPr id="798" name="Shape 798"/>
          <p:cNvPicPr preferRelativeResize="0"/>
          <p:nvPr/>
        </p:nvPicPr>
        <p:blipFill>
          <a:blip r:embed="rId5">
            <a:alphaModFix/>
          </a:blip>
          <a:stretch>
            <a:fillRect/>
          </a:stretch>
        </p:blipFill>
        <p:spPr>
          <a:xfrm>
            <a:off x="6259336" y="2166288"/>
            <a:ext cx="2493875" cy="699724"/>
          </a:xfrm>
          <a:prstGeom prst="rect">
            <a:avLst/>
          </a:prstGeom>
          <a:noFill/>
          <a:ln>
            <a:noFill/>
          </a:ln>
        </p:spPr>
      </p:pic>
      <p:pic>
        <p:nvPicPr>
          <p:cNvPr id="799" name="Shape 799"/>
          <p:cNvPicPr preferRelativeResize="0"/>
          <p:nvPr/>
        </p:nvPicPr>
        <p:blipFill>
          <a:blip r:embed="rId6">
            <a:alphaModFix/>
          </a:blip>
          <a:stretch>
            <a:fillRect/>
          </a:stretch>
        </p:blipFill>
        <p:spPr>
          <a:xfrm>
            <a:off x="6296125" y="3419350"/>
            <a:ext cx="2420262" cy="767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Shape 804"/>
          <p:cNvSpPr txBox="1"/>
          <p:nvPr>
            <p:ph type="title"/>
          </p:nvPr>
        </p:nvSpPr>
        <p:spPr>
          <a:xfrm>
            <a:off x="311700" y="94250"/>
            <a:ext cx="2782800" cy="740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Otros (Ejemplo)</a:t>
            </a:r>
            <a:endParaRPr/>
          </a:p>
        </p:txBody>
      </p:sp>
      <p:pic>
        <p:nvPicPr>
          <p:cNvPr id="805" name="Shape 805"/>
          <p:cNvPicPr preferRelativeResize="0"/>
          <p:nvPr/>
        </p:nvPicPr>
        <p:blipFill>
          <a:blip r:embed="rId3">
            <a:alphaModFix/>
          </a:blip>
          <a:stretch>
            <a:fillRect/>
          </a:stretch>
        </p:blipFill>
        <p:spPr>
          <a:xfrm>
            <a:off x="311700" y="848275"/>
            <a:ext cx="2479050" cy="3244924"/>
          </a:xfrm>
          <a:prstGeom prst="rect">
            <a:avLst/>
          </a:prstGeom>
          <a:noFill/>
          <a:ln>
            <a:noFill/>
          </a:ln>
        </p:spPr>
      </p:pic>
      <p:cxnSp>
        <p:nvCxnSpPr>
          <p:cNvPr id="806" name="Shape 806"/>
          <p:cNvCxnSpPr/>
          <p:nvPr/>
        </p:nvCxnSpPr>
        <p:spPr>
          <a:xfrm>
            <a:off x="2921825" y="848275"/>
            <a:ext cx="0" cy="3824100"/>
          </a:xfrm>
          <a:prstGeom prst="straightConnector1">
            <a:avLst/>
          </a:prstGeom>
          <a:noFill/>
          <a:ln cap="flat" cmpd="sng" w="9525">
            <a:solidFill>
              <a:schemeClr val="dk2"/>
            </a:solidFill>
            <a:prstDash val="solid"/>
            <a:round/>
            <a:headEnd len="med" w="med" type="none"/>
            <a:tailEnd len="med" w="med" type="none"/>
          </a:ln>
        </p:spPr>
      </p:cxnSp>
      <p:sp>
        <p:nvSpPr>
          <p:cNvPr id="807" name="Shape 807"/>
          <p:cNvSpPr txBox="1"/>
          <p:nvPr/>
        </p:nvSpPr>
        <p:spPr>
          <a:xfrm>
            <a:off x="3595075" y="138200"/>
            <a:ext cx="5479500" cy="652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s" sz="1200"/>
              <a:t>upper.tri</a:t>
            </a:r>
            <a:r>
              <a:rPr lang="es" sz="1200"/>
              <a:t>, produce la matriz triangular superior. X</a:t>
            </a:r>
            <a:r>
              <a:rPr baseline="-25000" lang="es" sz="1200"/>
              <a:t>ij</a:t>
            </a:r>
            <a:r>
              <a:rPr lang="es" sz="1200"/>
              <a:t>=TRUE si i&lt;j</a:t>
            </a:r>
            <a:endParaRPr sz="1200"/>
          </a:p>
          <a:p>
            <a:pPr indent="0" lvl="0" marL="0">
              <a:spcBef>
                <a:spcPts val="0"/>
              </a:spcBef>
              <a:spcAft>
                <a:spcPts val="0"/>
              </a:spcAft>
              <a:buNone/>
            </a:pPr>
            <a:r>
              <a:rPr b="1" lang="es" sz="1200"/>
              <a:t>lower.tri</a:t>
            </a:r>
            <a:r>
              <a:rPr lang="es" sz="1200"/>
              <a:t> lo contrario. X</a:t>
            </a:r>
            <a:r>
              <a:rPr baseline="-25000" lang="es" sz="1200"/>
              <a:t>ij</a:t>
            </a:r>
            <a:r>
              <a:rPr lang="es" sz="1200"/>
              <a:t> = TRUE si i&gt;j</a:t>
            </a:r>
            <a:endParaRPr sz="1200"/>
          </a:p>
          <a:p>
            <a:pPr indent="0" lvl="0" marL="0">
              <a:spcBef>
                <a:spcPts val="0"/>
              </a:spcBef>
              <a:spcAft>
                <a:spcPts val="0"/>
              </a:spcAft>
              <a:buNone/>
            </a:pPr>
            <a:r>
              <a:rPr lang="es" sz="1200"/>
              <a:t>con diag=TRUE consigo i&lt;=j ó i&gt;=j</a:t>
            </a:r>
            <a:endParaRPr sz="1200"/>
          </a:p>
        </p:txBody>
      </p:sp>
      <p:pic>
        <p:nvPicPr>
          <p:cNvPr id="808" name="Shape 808"/>
          <p:cNvPicPr preferRelativeResize="0"/>
          <p:nvPr/>
        </p:nvPicPr>
        <p:blipFill>
          <a:blip r:embed="rId4">
            <a:alphaModFix/>
          </a:blip>
          <a:stretch>
            <a:fillRect/>
          </a:stretch>
        </p:blipFill>
        <p:spPr>
          <a:xfrm>
            <a:off x="3094500" y="935275"/>
            <a:ext cx="2089575" cy="2365550"/>
          </a:xfrm>
          <a:prstGeom prst="rect">
            <a:avLst/>
          </a:prstGeom>
          <a:noFill/>
          <a:ln>
            <a:noFill/>
          </a:ln>
        </p:spPr>
      </p:pic>
      <p:pic>
        <p:nvPicPr>
          <p:cNvPr id="809" name="Shape 809"/>
          <p:cNvPicPr preferRelativeResize="0"/>
          <p:nvPr/>
        </p:nvPicPr>
        <p:blipFill>
          <a:blip r:embed="rId5">
            <a:alphaModFix/>
          </a:blip>
          <a:stretch>
            <a:fillRect/>
          </a:stretch>
        </p:blipFill>
        <p:spPr>
          <a:xfrm>
            <a:off x="3052900" y="3401149"/>
            <a:ext cx="1973489" cy="740700"/>
          </a:xfrm>
          <a:prstGeom prst="rect">
            <a:avLst/>
          </a:prstGeom>
          <a:noFill/>
          <a:ln>
            <a:noFill/>
          </a:ln>
        </p:spPr>
      </p:pic>
      <p:pic>
        <p:nvPicPr>
          <p:cNvPr id="810" name="Shape 810"/>
          <p:cNvPicPr preferRelativeResize="0"/>
          <p:nvPr/>
        </p:nvPicPr>
        <p:blipFill>
          <a:blip r:embed="rId6">
            <a:alphaModFix/>
          </a:blip>
          <a:stretch>
            <a:fillRect/>
          </a:stretch>
        </p:blipFill>
        <p:spPr>
          <a:xfrm>
            <a:off x="3094488" y="4242175"/>
            <a:ext cx="2089575" cy="609237"/>
          </a:xfrm>
          <a:prstGeom prst="rect">
            <a:avLst/>
          </a:prstGeom>
          <a:noFill/>
          <a:ln>
            <a:noFill/>
          </a:ln>
        </p:spPr>
      </p:pic>
      <p:pic>
        <p:nvPicPr>
          <p:cNvPr id="811" name="Shape 811"/>
          <p:cNvPicPr preferRelativeResize="0"/>
          <p:nvPr/>
        </p:nvPicPr>
        <p:blipFill>
          <a:blip r:embed="rId7">
            <a:alphaModFix/>
          </a:blip>
          <a:stretch>
            <a:fillRect/>
          </a:stretch>
        </p:blipFill>
        <p:spPr>
          <a:xfrm>
            <a:off x="5487825" y="935275"/>
            <a:ext cx="2951511" cy="2365550"/>
          </a:xfrm>
          <a:prstGeom prst="rect">
            <a:avLst/>
          </a:prstGeom>
          <a:noFill/>
          <a:ln>
            <a:noFill/>
          </a:ln>
        </p:spPr>
      </p:pic>
      <p:pic>
        <p:nvPicPr>
          <p:cNvPr id="812" name="Shape 812"/>
          <p:cNvPicPr preferRelativeResize="0"/>
          <p:nvPr/>
        </p:nvPicPr>
        <p:blipFill>
          <a:blip r:embed="rId8">
            <a:alphaModFix/>
          </a:blip>
          <a:stretch>
            <a:fillRect/>
          </a:stretch>
        </p:blipFill>
        <p:spPr>
          <a:xfrm>
            <a:off x="6436100" y="2580300"/>
            <a:ext cx="2638475" cy="2271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6" name="Shape 816"/>
        <p:cNvGrpSpPr/>
        <p:nvPr/>
      </p:nvGrpSpPr>
      <p:grpSpPr>
        <a:xfrm>
          <a:off x="0" y="0"/>
          <a:ext cx="0" cy="0"/>
          <a:chOff x="0" y="0"/>
          <a:chExt cx="0" cy="0"/>
        </a:xfrm>
      </p:grpSpPr>
      <p:sp>
        <p:nvSpPr>
          <p:cNvPr id="817" name="Shape 817"/>
          <p:cNvSpPr txBox="1"/>
          <p:nvPr>
            <p:ph type="title"/>
          </p:nvPr>
        </p:nvSpPr>
        <p:spPr>
          <a:xfrm>
            <a:off x="311700" y="309700"/>
            <a:ext cx="3849000" cy="487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sz="2400"/>
              <a:t>Diagramas de dispersión o scatter plot</a:t>
            </a:r>
            <a:endParaRPr sz="2400"/>
          </a:p>
        </p:txBody>
      </p:sp>
      <p:pic>
        <p:nvPicPr>
          <p:cNvPr id="818" name="Shape 818"/>
          <p:cNvPicPr preferRelativeResize="0"/>
          <p:nvPr/>
        </p:nvPicPr>
        <p:blipFill>
          <a:blip r:embed="rId3">
            <a:alphaModFix/>
          </a:blip>
          <a:stretch>
            <a:fillRect/>
          </a:stretch>
        </p:blipFill>
        <p:spPr>
          <a:xfrm>
            <a:off x="311700" y="1494700"/>
            <a:ext cx="3445050" cy="1749900"/>
          </a:xfrm>
          <a:prstGeom prst="rect">
            <a:avLst/>
          </a:prstGeom>
          <a:noFill/>
          <a:ln>
            <a:noFill/>
          </a:ln>
        </p:spPr>
      </p:pic>
      <p:sp>
        <p:nvSpPr>
          <p:cNvPr id="819" name="Shape 819"/>
          <p:cNvSpPr txBox="1"/>
          <p:nvPr/>
        </p:nvSpPr>
        <p:spPr>
          <a:xfrm>
            <a:off x="155850" y="797200"/>
            <a:ext cx="3600900" cy="697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a:t>&gt; </a:t>
            </a:r>
            <a:r>
              <a:rPr lang="es" sz="1200"/>
              <a:t># Dos variables</a:t>
            </a:r>
            <a:endParaRPr sz="1200"/>
          </a:p>
          <a:p>
            <a:pPr indent="0" lvl="0" marL="0" rtl="0">
              <a:spcBef>
                <a:spcPts val="0"/>
              </a:spcBef>
              <a:spcAft>
                <a:spcPts val="0"/>
              </a:spcAft>
              <a:buNone/>
            </a:pPr>
            <a:r>
              <a:rPr lang="es" sz="1200"/>
              <a:t>&gt; iris_pet=iris[,c("Petal.Length","Petal.Width")]</a:t>
            </a:r>
            <a:endParaRPr sz="1200"/>
          </a:p>
          <a:p>
            <a:pPr indent="0" lvl="0" marL="0" rtl="0">
              <a:spcBef>
                <a:spcPts val="0"/>
              </a:spcBef>
              <a:spcAft>
                <a:spcPts val="0"/>
              </a:spcAft>
              <a:buNone/>
            </a:pPr>
            <a:r>
              <a:rPr lang="es" sz="1200"/>
              <a:t>&gt; plot(iris_pet, pch=20,xlab="Largo",ylab="Ancho")</a:t>
            </a:r>
            <a:endParaRPr sz="1200"/>
          </a:p>
        </p:txBody>
      </p:sp>
      <p:pic>
        <p:nvPicPr>
          <p:cNvPr id="820" name="Shape 820"/>
          <p:cNvPicPr preferRelativeResize="0"/>
          <p:nvPr/>
        </p:nvPicPr>
        <p:blipFill>
          <a:blip r:embed="rId4">
            <a:alphaModFix/>
          </a:blip>
          <a:stretch>
            <a:fillRect/>
          </a:stretch>
        </p:blipFill>
        <p:spPr>
          <a:xfrm>
            <a:off x="1215025" y="3538300"/>
            <a:ext cx="2042349" cy="1400475"/>
          </a:xfrm>
          <a:prstGeom prst="rect">
            <a:avLst/>
          </a:prstGeom>
          <a:noFill/>
          <a:ln>
            <a:noFill/>
          </a:ln>
        </p:spPr>
      </p:pic>
      <p:sp>
        <p:nvSpPr>
          <p:cNvPr id="821" name="Shape 821"/>
          <p:cNvSpPr txBox="1"/>
          <p:nvPr/>
        </p:nvSpPr>
        <p:spPr>
          <a:xfrm>
            <a:off x="534225" y="3244600"/>
            <a:ext cx="30000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t>scatterplot3d(iris[,1:3],pch=20)</a:t>
            </a:r>
            <a:endParaRPr/>
          </a:p>
        </p:txBody>
      </p:sp>
      <p:sp>
        <p:nvSpPr>
          <p:cNvPr id="822" name="Shape 822"/>
          <p:cNvSpPr/>
          <p:nvPr/>
        </p:nvSpPr>
        <p:spPr>
          <a:xfrm>
            <a:off x="155850" y="3689300"/>
            <a:ext cx="857100" cy="5655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s" sz="1200"/>
              <a:t>3</a:t>
            </a:r>
            <a:endParaRPr sz="1200"/>
          </a:p>
          <a:p>
            <a:pPr indent="0" lvl="0" marL="0" algn="ctr">
              <a:spcBef>
                <a:spcPts val="0"/>
              </a:spcBef>
              <a:spcAft>
                <a:spcPts val="0"/>
              </a:spcAft>
              <a:buNone/>
            </a:pPr>
            <a:r>
              <a:rPr lang="es" sz="1200"/>
              <a:t>variables</a:t>
            </a:r>
            <a:endParaRPr sz="1200"/>
          </a:p>
        </p:txBody>
      </p:sp>
      <p:cxnSp>
        <p:nvCxnSpPr>
          <p:cNvPr id="823" name="Shape 823"/>
          <p:cNvCxnSpPr/>
          <p:nvPr/>
        </p:nvCxnSpPr>
        <p:spPr>
          <a:xfrm>
            <a:off x="3850900" y="848275"/>
            <a:ext cx="0" cy="3877800"/>
          </a:xfrm>
          <a:prstGeom prst="straightConnector1">
            <a:avLst/>
          </a:prstGeom>
          <a:noFill/>
          <a:ln cap="flat" cmpd="sng" w="19050">
            <a:solidFill>
              <a:srgbClr val="000000"/>
            </a:solidFill>
            <a:prstDash val="solid"/>
            <a:round/>
            <a:headEnd len="med" w="med" type="none"/>
            <a:tailEnd len="med" w="med" type="none"/>
          </a:ln>
        </p:spPr>
      </p:cxnSp>
      <p:pic>
        <p:nvPicPr>
          <p:cNvPr id="824" name="Shape 824"/>
          <p:cNvPicPr preferRelativeResize="0"/>
          <p:nvPr/>
        </p:nvPicPr>
        <p:blipFill>
          <a:blip r:embed="rId5">
            <a:alphaModFix/>
          </a:blip>
          <a:stretch>
            <a:fillRect/>
          </a:stretch>
        </p:blipFill>
        <p:spPr>
          <a:xfrm>
            <a:off x="5408150" y="471275"/>
            <a:ext cx="3445050" cy="2275500"/>
          </a:xfrm>
          <a:prstGeom prst="rect">
            <a:avLst/>
          </a:prstGeom>
          <a:noFill/>
          <a:ln>
            <a:noFill/>
          </a:ln>
        </p:spPr>
      </p:pic>
      <p:sp>
        <p:nvSpPr>
          <p:cNvPr id="825" name="Shape 825"/>
          <p:cNvSpPr txBox="1"/>
          <p:nvPr/>
        </p:nvSpPr>
        <p:spPr>
          <a:xfrm>
            <a:off x="5970400" y="309688"/>
            <a:ext cx="2558400" cy="293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a:t>plot(iris[,1:4],col=iris$Species)</a:t>
            </a:r>
            <a:endParaRPr/>
          </a:p>
        </p:txBody>
      </p:sp>
      <p:sp>
        <p:nvSpPr>
          <p:cNvPr id="826" name="Shape 826"/>
          <p:cNvSpPr txBox="1"/>
          <p:nvPr/>
        </p:nvSpPr>
        <p:spPr>
          <a:xfrm>
            <a:off x="4160700" y="1265725"/>
            <a:ext cx="1211700" cy="565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s"/>
              <a:t>o bien la función pairs</a:t>
            </a:r>
            <a:endParaRPr/>
          </a:p>
        </p:txBody>
      </p:sp>
      <p:pic>
        <p:nvPicPr>
          <p:cNvPr id="827" name="Shape 827"/>
          <p:cNvPicPr preferRelativeResize="0"/>
          <p:nvPr/>
        </p:nvPicPr>
        <p:blipFill>
          <a:blip r:embed="rId6">
            <a:alphaModFix/>
          </a:blip>
          <a:stretch>
            <a:fillRect/>
          </a:stretch>
        </p:blipFill>
        <p:spPr>
          <a:xfrm>
            <a:off x="5630675" y="2943473"/>
            <a:ext cx="3000000" cy="2057152"/>
          </a:xfrm>
          <a:prstGeom prst="rect">
            <a:avLst/>
          </a:prstGeom>
          <a:noFill/>
          <a:ln>
            <a:noFill/>
          </a:ln>
        </p:spPr>
      </p:pic>
      <p:sp>
        <p:nvSpPr>
          <p:cNvPr id="828" name="Shape 828"/>
          <p:cNvSpPr txBox="1"/>
          <p:nvPr/>
        </p:nvSpPr>
        <p:spPr>
          <a:xfrm>
            <a:off x="5762875" y="2746775"/>
            <a:ext cx="2867700" cy="293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a:t>spm(iris[,1:4],diagonal="boxplot")</a:t>
            </a:r>
            <a:endParaRPr/>
          </a:p>
        </p:txBody>
      </p:sp>
      <p:sp>
        <p:nvSpPr>
          <p:cNvPr id="829" name="Shape 829"/>
          <p:cNvSpPr txBox="1"/>
          <p:nvPr/>
        </p:nvSpPr>
        <p:spPr>
          <a:xfrm>
            <a:off x="4004800" y="2849675"/>
            <a:ext cx="1520100" cy="1876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s"/>
              <a:t>spm está en el paquete cars.</a:t>
            </a:r>
            <a:endParaRPr/>
          </a:p>
          <a:p>
            <a:pPr indent="0" lvl="0" marL="0">
              <a:spcBef>
                <a:spcPts val="0"/>
              </a:spcBef>
              <a:spcAft>
                <a:spcPts val="0"/>
              </a:spcAft>
              <a:buNone/>
            </a:pPr>
            <a:r>
              <a:t/>
            </a:r>
            <a:endParaRPr/>
          </a:p>
          <a:p>
            <a:pPr indent="0" lvl="0" marL="0" rtl="0">
              <a:spcBef>
                <a:spcPts val="0"/>
              </a:spcBef>
              <a:spcAft>
                <a:spcPts val="0"/>
              </a:spcAft>
              <a:buNone/>
            </a:pPr>
            <a:r>
              <a:rPr lang="es"/>
              <a:t>En la diagonal se pueden dibujar boxplots, histograms, etc.</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3" name="Shape 833"/>
        <p:cNvGrpSpPr/>
        <p:nvPr/>
      </p:nvGrpSpPr>
      <p:grpSpPr>
        <a:xfrm>
          <a:off x="0" y="0"/>
          <a:ext cx="0" cy="0"/>
          <a:chOff x="0" y="0"/>
          <a:chExt cx="0" cy="0"/>
        </a:xfrm>
      </p:grpSpPr>
      <p:sp>
        <p:nvSpPr>
          <p:cNvPr id="834" name="Shape 834"/>
          <p:cNvSpPr txBox="1"/>
          <p:nvPr>
            <p:ph type="title"/>
          </p:nvPr>
        </p:nvSpPr>
        <p:spPr>
          <a:xfrm>
            <a:off x="211825" y="191100"/>
            <a:ext cx="8520600" cy="5892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sz="3600"/>
              <a:t>Datos cuantitativos agrupados: </a:t>
            </a:r>
            <a:r>
              <a:rPr lang="es" sz="2400"/>
              <a:t>de cuantitativos a cualitativos. Clases k</a:t>
            </a:r>
            <a:endParaRPr sz="2400"/>
          </a:p>
        </p:txBody>
      </p:sp>
      <p:sp>
        <p:nvSpPr>
          <p:cNvPr id="835" name="Shape 835"/>
          <p:cNvSpPr txBox="1"/>
          <p:nvPr/>
        </p:nvSpPr>
        <p:spPr>
          <a:xfrm>
            <a:off x="1543183" y="663200"/>
            <a:ext cx="7256100" cy="7116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Char char="❏"/>
            </a:pPr>
            <a:r>
              <a:rPr lang="es" sz="1000"/>
              <a:t>Datos continuos que de hecho son redondeados (el redondeo supone agrupamiento)</a:t>
            </a:r>
            <a:endParaRPr sz="1000"/>
          </a:p>
          <a:p>
            <a:pPr indent="-292100" lvl="0" marL="457200" rtl="0">
              <a:spcBef>
                <a:spcPts val="0"/>
              </a:spcBef>
              <a:spcAft>
                <a:spcPts val="0"/>
              </a:spcAft>
              <a:buSzPts val="1000"/>
              <a:buChar char="❏"/>
            </a:pPr>
            <a:r>
              <a:rPr lang="es" sz="1000"/>
              <a:t>Datos discretos, y un número enormes de valores.</a:t>
            </a:r>
            <a:endParaRPr sz="1000"/>
          </a:p>
          <a:p>
            <a:pPr indent="-292100" lvl="0" marL="457200">
              <a:spcBef>
                <a:spcPts val="0"/>
              </a:spcBef>
              <a:spcAft>
                <a:spcPts val="0"/>
              </a:spcAft>
              <a:buSzPts val="1000"/>
              <a:buChar char="❏"/>
            </a:pPr>
            <a:r>
              <a:rPr lang="es" sz="1000"/>
              <a:t>Muchos datos y tenemos que estudiar sus frecuencias (¿&gt;30?). El agrupamiento posiblemente nos dará más información que los valores uno por uno.</a:t>
            </a:r>
            <a:endParaRPr sz="1000"/>
          </a:p>
        </p:txBody>
      </p:sp>
      <p:sp>
        <p:nvSpPr>
          <p:cNvPr id="836" name="Shape 836"/>
          <p:cNvSpPr txBox="1"/>
          <p:nvPr/>
        </p:nvSpPr>
        <p:spPr>
          <a:xfrm>
            <a:off x="369683" y="738100"/>
            <a:ext cx="1273500" cy="5892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s"/>
              <a:t>¿Cuándo agrupar?</a:t>
            </a:r>
            <a:endParaRPr b="1"/>
          </a:p>
        </p:txBody>
      </p:sp>
      <p:sp>
        <p:nvSpPr>
          <p:cNvPr id="837" name="Shape 837"/>
          <p:cNvSpPr txBox="1"/>
          <p:nvPr/>
        </p:nvSpPr>
        <p:spPr>
          <a:xfrm>
            <a:off x="561325" y="1353225"/>
            <a:ext cx="30711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a:t>¿Cómo agrupar?</a:t>
            </a:r>
            <a:endParaRPr b="1"/>
          </a:p>
        </p:txBody>
      </p:sp>
      <p:sp>
        <p:nvSpPr>
          <p:cNvPr id="838" name="Shape 838"/>
          <p:cNvSpPr txBox="1"/>
          <p:nvPr/>
        </p:nvSpPr>
        <p:spPr>
          <a:xfrm>
            <a:off x="211825" y="1555159"/>
            <a:ext cx="3770100" cy="1250700"/>
          </a:xfrm>
          <a:prstGeom prst="rect">
            <a:avLst/>
          </a:prstGeom>
          <a:noFill/>
          <a:ln>
            <a:noFill/>
          </a:ln>
        </p:spPr>
        <p:txBody>
          <a:bodyPr anchorCtr="0" anchor="t" bIns="91425" lIns="91425" spcFirstLastPara="1" rIns="91425" wrap="square" tIns="91425">
            <a:noAutofit/>
          </a:bodyPr>
          <a:lstStyle/>
          <a:p>
            <a:pPr indent="-304800" lvl="0" marL="457200" rtl="0">
              <a:spcBef>
                <a:spcPts val="0"/>
              </a:spcBef>
              <a:spcAft>
                <a:spcPts val="0"/>
              </a:spcAft>
              <a:buSzPts val="1200"/>
              <a:buAutoNum type="arabicPeriod"/>
            </a:pPr>
            <a:r>
              <a:rPr lang="es" sz="1200"/>
              <a:t>Se define el número de intervalos: número </a:t>
            </a:r>
            <a:r>
              <a:rPr b="1" lang="es" sz="1200"/>
              <a:t>k</a:t>
            </a:r>
            <a:r>
              <a:rPr lang="es" sz="1200"/>
              <a:t> de clases.</a:t>
            </a:r>
            <a:endParaRPr sz="1200"/>
          </a:p>
          <a:p>
            <a:pPr indent="-304800" lvl="0" marL="457200" rtl="0">
              <a:spcBef>
                <a:spcPts val="0"/>
              </a:spcBef>
              <a:spcAft>
                <a:spcPts val="0"/>
              </a:spcAft>
              <a:buSzPts val="1200"/>
              <a:buAutoNum type="arabicPeriod"/>
            </a:pPr>
            <a:r>
              <a:rPr lang="es" sz="1200"/>
              <a:t>Decido la amplitud</a:t>
            </a:r>
            <a:endParaRPr sz="1200"/>
          </a:p>
          <a:p>
            <a:pPr indent="-304800" lvl="0" marL="457200" rtl="0">
              <a:spcBef>
                <a:spcPts val="0"/>
              </a:spcBef>
              <a:spcAft>
                <a:spcPts val="0"/>
              </a:spcAft>
              <a:buSzPts val="1200"/>
              <a:buAutoNum type="arabicPeriod"/>
            </a:pPr>
            <a:r>
              <a:rPr lang="es" sz="1200"/>
              <a:t>Calculo los extremos de los intervalos</a:t>
            </a:r>
            <a:endParaRPr sz="1200"/>
          </a:p>
          <a:p>
            <a:pPr indent="-304800" lvl="0" marL="457200" rtl="0">
              <a:spcBef>
                <a:spcPts val="0"/>
              </a:spcBef>
              <a:spcAft>
                <a:spcPts val="0"/>
              </a:spcAft>
              <a:buSzPts val="1200"/>
              <a:buAutoNum type="arabicPeriod"/>
            </a:pPr>
            <a:r>
              <a:rPr lang="es" sz="1200"/>
              <a:t>Calculo un valor representativo de su intervalo..</a:t>
            </a:r>
            <a:endParaRPr sz="1200"/>
          </a:p>
        </p:txBody>
      </p:sp>
      <p:graphicFrame>
        <p:nvGraphicFramePr>
          <p:cNvPr id="839" name="Shape 839"/>
          <p:cNvGraphicFramePr/>
          <p:nvPr/>
        </p:nvGraphicFramePr>
        <p:xfrm>
          <a:off x="4144100" y="1413050"/>
          <a:ext cx="3000000" cy="3000000"/>
        </p:xfrm>
        <a:graphic>
          <a:graphicData uri="http://schemas.openxmlformats.org/drawingml/2006/table">
            <a:tbl>
              <a:tblPr>
                <a:noFill/>
                <a:tableStyleId>{03CA9721-A175-468F-8E03-FF130EB585C8}</a:tableStyleId>
              </a:tblPr>
              <a:tblGrid>
                <a:gridCol w="2138275"/>
                <a:gridCol w="2572550"/>
              </a:tblGrid>
              <a:tr h="278850">
                <a:tc gridSpan="2">
                  <a:txBody>
                    <a:bodyPr>
                      <a:noAutofit/>
                    </a:bodyPr>
                    <a:lstStyle/>
                    <a:p>
                      <a:pPr indent="0" lvl="0" marL="0" rtl="0" algn="ctr">
                        <a:spcBef>
                          <a:spcPts val="0"/>
                        </a:spcBef>
                        <a:spcAft>
                          <a:spcPts val="0"/>
                        </a:spcAft>
                        <a:buNone/>
                      </a:pPr>
                      <a:r>
                        <a:rPr b="1" lang="es" sz="1000"/>
                        <a:t>1º) Métodos de elección de las clases o número de intervalos</a:t>
                      </a:r>
                      <a:endParaRPr b="1" sz="10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r>
              <a:tr h="466125">
                <a:tc>
                  <a:txBody>
                    <a:bodyPr>
                      <a:noAutofit/>
                    </a:bodyPr>
                    <a:lstStyle/>
                    <a:p>
                      <a:pPr indent="0" lvl="0" marL="0">
                        <a:spcBef>
                          <a:spcPts val="0"/>
                        </a:spcBef>
                        <a:spcAft>
                          <a:spcPts val="0"/>
                        </a:spcAft>
                        <a:buNone/>
                      </a:pPr>
                      <a:r>
                        <a:rPr b="1" lang="es" sz="1000"/>
                        <a:t>Raíz cuadrada:  </a:t>
                      </a:r>
                      <a:endParaRPr b="1" sz="10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a:spcBef>
                          <a:spcPts val="0"/>
                        </a:spcBef>
                        <a:spcAft>
                          <a:spcPts val="0"/>
                        </a:spcAft>
                        <a:buNone/>
                      </a:pPr>
                      <a:r>
                        <a:rPr b="1" lang="es" sz="1000"/>
                        <a:t>Regla de Sturges: </a:t>
                      </a:r>
                      <a:endParaRPr b="1" sz="10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119800">
                <a:tc>
                  <a:txBody>
                    <a:bodyPr>
                      <a:noAutofit/>
                    </a:bodyPr>
                    <a:lstStyle/>
                    <a:p>
                      <a:pPr indent="0" lvl="0" marL="0" algn="ctr">
                        <a:spcBef>
                          <a:spcPts val="0"/>
                        </a:spcBef>
                        <a:spcAft>
                          <a:spcPts val="0"/>
                        </a:spcAft>
                        <a:buNone/>
                      </a:pPr>
                      <a:r>
                        <a:rPr b="1" lang="es" sz="1000"/>
                        <a:t>Regla de Scott:</a:t>
                      </a:r>
                      <a:endParaRPr b="1" sz="10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b="1" lang="es" sz="1000"/>
                        <a:t>Regla de Freedman-Diaconis:</a:t>
                      </a:r>
                      <a:endParaRPr b="1" sz="10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grpSp>
        <p:nvGrpSpPr>
          <p:cNvPr id="840" name="Shape 840"/>
          <p:cNvGrpSpPr/>
          <p:nvPr/>
        </p:nvGrpSpPr>
        <p:grpSpPr>
          <a:xfrm>
            <a:off x="4330091" y="1835897"/>
            <a:ext cx="4313900" cy="1430525"/>
            <a:chOff x="4342575" y="1797150"/>
            <a:chExt cx="4313900" cy="1430525"/>
          </a:xfrm>
        </p:grpSpPr>
        <p:pic>
          <p:nvPicPr>
            <p:cNvPr id="841" name="Shape 841"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5295925" y="1797150"/>
              <a:ext cx="714375" cy="219075"/>
            </a:xfrm>
            <a:prstGeom prst="rect">
              <a:avLst/>
            </a:prstGeom>
            <a:noFill/>
            <a:ln>
              <a:noFill/>
            </a:ln>
          </p:spPr>
        </p:pic>
        <p:pic>
          <p:nvPicPr>
            <p:cNvPr id="842" name="Shape 842"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7607875" y="1797150"/>
              <a:ext cx="1048600" cy="161324"/>
            </a:xfrm>
            <a:prstGeom prst="rect">
              <a:avLst/>
            </a:prstGeom>
            <a:noFill/>
            <a:ln>
              <a:noFill/>
            </a:ln>
          </p:spPr>
        </p:pic>
        <p:pic>
          <p:nvPicPr>
            <p:cNvPr id="843" name="Shape 843"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4609275" y="2443163"/>
              <a:ext cx="1228725" cy="257175"/>
            </a:xfrm>
            <a:prstGeom prst="rect">
              <a:avLst/>
            </a:prstGeom>
            <a:noFill/>
            <a:ln>
              <a:noFill/>
            </a:ln>
          </p:spPr>
        </p:pic>
        <p:pic>
          <p:nvPicPr>
            <p:cNvPr id="844" name="Shape 844"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6">
              <a:alphaModFix/>
            </a:blip>
            <a:stretch>
              <a:fillRect/>
            </a:stretch>
          </p:blipFill>
          <p:spPr>
            <a:xfrm>
              <a:off x="6484775" y="2428875"/>
              <a:ext cx="2171700" cy="285750"/>
            </a:xfrm>
            <a:prstGeom prst="rect">
              <a:avLst/>
            </a:prstGeom>
            <a:noFill/>
            <a:ln>
              <a:noFill/>
            </a:ln>
          </p:spPr>
        </p:pic>
        <p:pic>
          <p:nvPicPr>
            <p:cNvPr id="845" name="Shape 845"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7">
              <a:alphaModFix/>
            </a:blip>
            <a:stretch>
              <a:fillRect/>
            </a:stretch>
          </p:blipFill>
          <p:spPr>
            <a:xfrm>
              <a:off x="4342575" y="2799050"/>
              <a:ext cx="1762125" cy="428625"/>
            </a:xfrm>
            <a:prstGeom prst="rect">
              <a:avLst/>
            </a:prstGeom>
            <a:noFill/>
            <a:ln>
              <a:noFill/>
            </a:ln>
          </p:spPr>
        </p:pic>
        <p:pic>
          <p:nvPicPr>
            <p:cNvPr id="846" name="Shape 846"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8">
              <a:alphaModFix/>
            </a:blip>
            <a:stretch>
              <a:fillRect/>
            </a:stretch>
          </p:blipFill>
          <p:spPr>
            <a:xfrm>
              <a:off x="6689563" y="2799050"/>
              <a:ext cx="1762125" cy="428625"/>
            </a:xfrm>
            <a:prstGeom prst="rect">
              <a:avLst/>
            </a:prstGeom>
            <a:noFill/>
            <a:ln>
              <a:noFill/>
            </a:ln>
          </p:spPr>
        </p:pic>
      </p:grpSp>
      <p:pic>
        <p:nvPicPr>
          <p:cNvPr id="847" name="Shape 847"/>
          <p:cNvPicPr preferRelativeResize="0"/>
          <p:nvPr/>
        </p:nvPicPr>
        <p:blipFill>
          <a:blip r:embed="rId9">
            <a:alphaModFix/>
          </a:blip>
          <a:stretch>
            <a:fillRect/>
          </a:stretch>
        </p:blipFill>
        <p:spPr>
          <a:xfrm>
            <a:off x="445875" y="2805850"/>
            <a:ext cx="3237683" cy="589200"/>
          </a:xfrm>
          <a:prstGeom prst="rect">
            <a:avLst/>
          </a:prstGeom>
          <a:noFill/>
          <a:ln>
            <a:noFill/>
          </a:ln>
        </p:spPr>
      </p:pic>
      <p:pic>
        <p:nvPicPr>
          <p:cNvPr id="848" name="Shape 848"/>
          <p:cNvPicPr preferRelativeResize="0"/>
          <p:nvPr/>
        </p:nvPicPr>
        <p:blipFill>
          <a:blip r:embed="rId10">
            <a:alphaModFix/>
          </a:blip>
          <a:stretch>
            <a:fillRect/>
          </a:stretch>
        </p:blipFill>
        <p:spPr>
          <a:xfrm>
            <a:off x="445875" y="3497575"/>
            <a:ext cx="2757600" cy="1502350"/>
          </a:xfrm>
          <a:prstGeom prst="rect">
            <a:avLst/>
          </a:prstGeom>
          <a:noFill/>
          <a:ln>
            <a:noFill/>
          </a:ln>
        </p:spPr>
      </p:pic>
      <p:pic>
        <p:nvPicPr>
          <p:cNvPr id="849" name="Shape 849"/>
          <p:cNvPicPr preferRelativeResize="0"/>
          <p:nvPr/>
        </p:nvPicPr>
        <p:blipFill>
          <a:blip r:embed="rId11">
            <a:alphaModFix/>
          </a:blip>
          <a:stretch>
            <a:fillRect/>
          </a:stretch>
        </p:blipFill>
        <p:spPr>
          <a:xfrm>
            <a:off x="3385800" y="3497576"/>
            <a:ext cx="3071099" cy="789007"/>
          </a:xfrm>
          <a:prstGeom prst="rect">
            <a:avLst/>
          </a:prstGeom>
          <a:noFill/>
          <a:ln>
            <a:noFill/>
          </a:ln>
        </p:spPr>
      </p:pic>
      <p:pic>
        <p:nvPicPr>
          <p:cNvPr id="850" name="Shape 850"/>
          <p:cNvPicPr preferRelativeResize="0"/>
          <p:nvPr/>
        </p:nvPicPr>
        <p:blipFill>
          <a:blip r:embed="rId12">
            <a:alphaModFix/>
          </a:blip>
          <a:stretch>
            <a:fillRect/>
          </a:stretch>
        </p:blipFill>
        <p:spPr>
          <a:xfrm>
            <a:off x="5930275" y="3727525"/>
            <a:ext cx="2924640" cy="1250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sp>
        <p:nvSpPr>
          <p:cNvPr id="855" name="Shape 855"/>
          <p:cNvSpPr txBox="1"/>
          <p:nvPr>
            <p:ph type="title"/>
          </p:nvPr>
        </p:nvSpPr>
        <p:spPr>
          <a:xfrm>
            <a:off x="211825" y="191100"/>
            <a:ext cx="8520600" cy="589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600"/>
              <a:t>Datos cuantitativos agrupados: </a:t>
            </a:r>
            <a:r>
              <a:rPr lang="es" sz="2400"/>
              <a:t>amplitud, intervalos, marcas de clase</a:t>
            </a:r>
            <a:endParaRPr sz="2400"/>
          </a:p>
        </p:txBody>
      </p:sp>
      <p:sp>
        <p:nvSpPr>
          <p:cNvPr id="856" name="Shape 856"/>
          <p:cNvSpPr txBox="1"/>
          <p:nvPr/>
        </p:nvSpPr>
        <p:spPr>
          <a:xfrm>
            <a:off x="1376375" y="663200"/>
            <a:ext cx="4681500" cy="7116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Char char="❏"/>
            </a:pPr>
            <a:r>
              <a:rPr lang="es" sz="1000"/>
              <a:t>Calculo la diferencia entre máximo y mínimo con </a:t>
            </a:r>
            <a:r>
              <a:rPr b="1" lang="es" sz="1000"/>
              <a:t>diff(range(alergia))</a:t>
            </a:r>
            <a:endParaRPr b="1" sz="1000"/>
          </a:p>
          <a:p>
            <a:pPr indent="-292100" lvl="0" marL="457200" rtl="0">
              <a:spcBef>
                <a:spcPts val="0"/>
              </a:spcBef>
              <a:spcAft>
                <a:spcPts val="0"/>
              </a:spcAft>
              <a:buSzPts val="1000"/>
              <a:buChar char="❏"/>
            </a:pPr>
            <a:r>
              <a:rPr lang="es" sz="1000"/>
              <a:t> Y divido entre </a:t>
            </a:r>
            <a:r>
              <a:rPr b="1" lang="es" sz="1000"/>
              <a:t>k</a:t>
            </a:r>
            <a:r>
              <a:rPr lang="es" sz="1000"/>
              <a:t>, </a:t>
            </a:r>
            <a:r>
              <a:rPr b="1" i="1" lang="es" sz="1000"/>
              <a:t>redondeando al alza el valor de la precisión de los datos.</a:t>
            </a:r>
            <a:endParaRPr b="1" i="1" sz="1000"/>
          </a:p>
        </p:txBody>
      </p:sp>
      <p:sp>
        <p:nvSpPr>
          <p:cNvPr id="857" name="Shape 857"/>
          <p:cNvSpPr txBox="1"/>
          <p:nvPr/>
        </p:nvSpPr>
        <p:spPr>
          <a:xfrm>
            <a:off x="211833" y="724400"/>
            <a:ext cx="1273500" cy="5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a:t>2º) Elijo Amplitud</a:t>
            </a:r>
            <a:endParaRPr b="1"/>
          </a:p>
        </p:txBody>
      </p:sp>
      <p:pic>
        <p:nvPicPr>
          <p:cNvPr id="858" name="Shape 858"/>
          <p:cNvPicPr preferRelativeResize="0"/>
          <p:nvPr/>
        </p:nvPicPr>
        <p:blipFill>
          <a:blip r:embed="rId3">
            <a:alphaModFix/>
          </a:blip>
          <a:stretch>
            <a:fillRect/>
          </a:stretch>
        </p:blipFill>
        <p:spPr>
          <a:xfrm>
            <a:off x="6532475" y="724398"/>
            <a:ext cx="2409449" cy="1090075"/>
          </a:xfrm>
          <a:prstGeom prst="rect">
            <a:avLst/>
          </a:prstGeom>
          <a:noFill/>
          <a:ln>
            <a:noFill/>
          </a:ln>
        </p:spPr>
      </p:pic>
      <p:cxnSp>
        <p:nvCxnSpPr>
          <p:cNvPr id="859" name="Shape 859"/>
          <p:cNvCxnSpPr>
            <a:stCxn id="856" idx="3"/>
            <a:endCxn id="858" idx="1"/>
          </p:cNvCxnSpPr>
          <p:nvPr/>
        </p:nvCxnSpPr>
        <p:spPr>
          <a:xfrm>
            <a:off x="6057875" y="1019000"/>
            <a:ext cx="474600" cy="250500"/>
          </a:xfrm>
          <a:prstGeom prst="straightConnector1">
            <a:avLst/>
          </a:prstGeom>
          <a:noFill/>
          <a:ln cap="flat" cmpd="sng" w="19050">
            <a:solidFill>
              <a:srgbClr val="000000"/>
            </a:solidFill>
            <a:prstDash val="solid"/>
            <a:round/>
            <a:headEnd len="med" w="med" type="none"/>
            <a:tailEnd len="med" w="med" type="triangle"/>
          </a:ln>
        </p:spPr>
      </p:cxnSp>
      <p:sp>
        <p:nvSpPr>
          <p:cNvPr id="860" name="Shape 860"/>
          <p:cNvSpPr txBox="1"/>
          <p:nvPr/>
        </p:nvSpPr>
        <p:spPr>
          <a:xfrm>
            <a:off x="274258" y="1358025"/>
            <a:ext cx="1273500" cy="5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a:t>3º) Extremos intervalos</a:t>
            </a:r>
            <a:endParaRPr b="1"/>
          </a:p>
        </p:txBody>
      </p:sp>
      <p:sp>
        <p:nvSpPr>
          <p:cNvPr id="861" name="Shape 861"/>
          <p:cNvSpPr txBox="1"/>
          <p:nvPr/>
        </p:nvSpPr>
        <p:spPr>
          <a:xfrm>
            <a:off x="1376375" y="1296825"/>
            <a:ext cx="4731600" cy="7116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Char char="❏"/>
            </a:pPr>
            <a:r>
              <a:rPr lang="es" sz="1000"/>
              <a:t>Los intervalos tienen que ser cerrados a la izquierda y abiertos por la derecha (teoría de probabilidades).</a:t>
            </a:r>
            <a:endParaRPr sz="1000"/>
          </a:p>
          <a:p>
            <a:pPr indent="-292100" lvl="0" marL="457200" rtl="0">
              <a:spcBef>
                <a:spcPts val="0"/>
              </a:spcBef>
              <a:spcAft>
                <a:spcPts val="0"/>
              </a:spcAft>
              <a:buSzPts val="1000"/>
              <a:buChar char="❏"/>
            </a:pPr>
            <a:r>
              <a:rPr lang="es" sz="1000"/>
              <a:t>En todo caso, con la construcción siguiente, los extremos nunca coincidirán con valores originales de la serie</a:t>
            </a:r>
            <a:endParaRPr sz="1000"/>
          </a:p>
        </p:txBody>
      </p:sp>
      <p:pic>
        <p:nvPicPr>
          <p:cNvPr id="862" name="Shape 862"/>
          <p:cNvPicPr preferRelativeResize="0"/>
          <p:nvPr/>
        </p:nvPicPr>
        <p:blipFill>
          <a:blip r:embed="rId4">
            <a:alphaModFix/>
          </a:blip>
          <a:stretch>
            <a:fillRect/>
          </a:stretch>
        </p:blipFill>
        <p:spPr>
          <a:xfrm>
            <a:off x="402100" y="2275250"/>
            <a:ext cx="2254500" cy="250500"/>
          </a:xfrm>
          <a:prstGeom prst="rect">
            <a:avLst/>
          </a:prstGeom>
          <a:noFill/>
          <a:ln>
            <a:noFill/>
          </a:ln>
        </p:spPr>
      </p:pic>
      <p:pic>
        <p:nvPicPr>
          <p:cNvPr id="863" name="Shape 863"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2959400" y="2116075"/>
            <a:ext cx="1193171" cy="250500"/>
          </a:xfrm>
          <a:prstGeom prst="rect">
            <a:avLst/>
          </a:prstGeom>
          <a:noFill/>
          <a:ln>
            <a:noFill/>
          </a:ln>
        </p:spPr>
      </p:pic>
      <p:sp>
        <p:nvSpPr>
          <p:cNvPr id="864" name="Shape 864"/>
          <p:cNvSpPr/>
          <p:nvPr/>
        </p:nvSpPr>
        <p:spPr>
          <a:xfrm>
            <a:off x="2759550" y="2116075"/>
            <a:ext cx="96900" cy="711600"/>
          </a:xfrm>
          <a:prstGeom prst="leftBrace">
            <a:avLst>
              <a:gd fmla="val 8333"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865" name="Shape 865"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6">
            <a:alphaModFix/>
          </a:blip>
          <a:stretch>
            <a:fillRect/>
          </a:stretch>
        </p:blipFill>
        <p:spPr>
          <a:xfrm>
            <a:off x="2959400" y="2474225"/>
            <a:ext cx="2254500" cy="181397"/>
          </a:xfrm>
          <a:prstGeom prst="rect">
            <a:avLst/>
          </a:prstGeom>
          <a:noFill/>
          <a:ln>
            <a:noFill/>
          </a:ln>
        </p:spPr>
      </p:pic>
      <p:pic>
        <p:nvPicPr>
          <p:cNvPr id="866" name="Shape 866"/>
          <p:cNvPicPr preferRelativeResize="0"/>
          <p:nvPr/>
        </p:nvPicPr>
        <p:blipFill>
          <a:blip r:embed="rId7">
            <a:alphaModFix/>
          </a:blip>
          <a:stretch>
            <a:fillRect/>
          </a:stretch>
        </p:blipFill>
        <p:spPr>
          <a:xfrm>
            <a:off x="5516700" y="1971500"/>
            <a:ext cx="3201000" cy="858000"/>
          </a:xfrm>
          <a:prstGeom prst="rect">
            <a:avLst/>
          </a:prstGeom>
          <a:noFill/>
          <a:ln>
            <a:noFill/>
          </a:ln>
        </p:spPr>
      </p:pic>
      <p:sp>
        <p:nvSpPr>
          <p:cNvPr id="867" name="Shape 867"/>
          <p:cNvSpPr txBox="1"/>
          <p:nvPr/>
        </p:nvSpPr>
        <p:spPr>
          <a:xfrm>
            <a:off x="402108" y="2792575"/>
            <a:ext cx="1273500" cy="5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a:t>4</a:t>
            </a:r>
            <a:r>
              <a:rPr b="1" lang="es"/>
              <a:t>º) Marcas de clase</a:t>
            </a:r>
            <a:endParaRPr b="1"/>
          </a:p>
        </p:txBody>
      </p:sp>
      <p:sp>
        <p:nvSpPr>
          <p:cNvPr id="868" name="Shape 868"/>
          <p:cNvSpPr txBox="1"/>
          <p:nvPr/>
        </p:nvSpPr>
        <p:spPr>
          <a:xfrm>
            <a:off x="1504225" y="2935325"/>
            <a:ext cx="4553700" cy="7116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Char char="❏"/>
            </a:pPr>
            <a:r>
              <a:rPr lang="es" sz="1000"/>
              <a:t>Un valor del intervalo que sirve para identificar la clase</a:t>
            </a:r>
            <a:endParaRPr sz="1000"/>
          </a:p>
          <a:p>
            <a:pPr indent="-292100" lvl="0" marL="457200" rtl="0">
              <a:spcBef>
                <a:spcPts val="0"/>
              </a:spcBef>
              <a:spcAft>
                <a:spcPts val="0"/>
              </a:spcAft>
              <a:buSzPts val="1000"/>
              <a:buChar char="❏"/>
            </a:pPr>
            <a:r>
              <a:rPr lang="es" sz="1000"/>
              <a:t>Sirve par calcular algunos estadísticos</a:t>
            </a:r>
            <a:endParaRPr sz="1000"/>
          </a:p>
          <a:p>
            <a:pPr indent="-292100" lvl="0" marL="457200" rtl="0">
              <a:spcBef>
                <a:spcPts val="0"/>
              </a:spcBef>
              <a:spcAft>
                <a:spcPts val="0"/>
              </a:spcAft>
              <a:buSzPts val="1000"/>
              <a:buChar char="❏"/>
            </a:pPr>
            <a:r>
              <a:rPr lang="es" sz="1000"/>
              <a:t>Es el punto medio del intervalo: el error cometido al asignar un número de la serie por su intervalo es inferior a la mitad de la amplitud del mismo.</a:t>
            </a:r>
            <a:endParaRPr sz="1000"/>
          </a:p>
        </p:txBody>
      </p:sp>
      <p:pic>
        <p:nvPicPr>
          <p:cNvPr id="869" name="Shape 869"/>
          <p:cNvPicPr preferRelativeResize="0"/>
          <p:nvPr/>
        </p:nvPicPr>
        <p:blipFill>
          <a:blip r:embed="rId8">
            <a:alphaModFix/>
          </a:blip>
          <a:stretch>
            <a:fillRect/>
          </a:stretch>
        </p:blipFill>
        <p:spPr>
          <a:xfrm>
            <a:off x="490975" y="3322938"/>
            <a:ext cx="1095750" cy="400550"/>
          </a:xfrm>
          <a:prstGeom prst="rect">
            <a:avLst/>
          </a:prstGeom>
          <a:noFill/>
          <a:ln>
            <a:noFill/>
          </a:ln>
        </p:spPr>
      </p:pic>
      <p:pic>
        <p:nvPicPr>
          <p:cNvPr id="870" name="Shape 870"/>
          <p:cNvPicPr preferRelativeResize="0"/>
          <p:nvPr/>
        </p:nvPicPr>
        <p:blipFill>
          <a:blip r:embed="rId9">
            <a:alphaModFix/>
          </a:blip>
          <a:stretch>
            <a:fillRect/>
          </a:stretch>
        </p:blipFill>
        <p:spPr>
          <a:xfrm>
            <a:off x="6360494" y="2935325"/>
            <a:ext cx="2753406" cy="1175775"/>
          </a:xfrm>
          <a:prstGeom prst="rect">
            <a:avLst/>
          </a:prstGeom>
          <a:noFill/>
          <a:ln>
            <a:noFill/>
          </a:ln>
        </p:spPr>
      </p:pic>
      <p:cxnSp>
        <p:nvCxnSpPr>
          <p:cNvPr id="871" name="Shape 871"/>
          <p:cNvCxnSpPr>
            <a:endCxn id="866" idx="1"/>
          </p:cNvCxnSpPr>
          <p:nvPr/>
        </p:nvCxnSpPr>
        <p:spPr>
          <a:xfrm>
            <a:off x="5109300" y="2315900"/>
            <a:ext cx="407400" cy="84600"/>
          </a:xfrm>
          <a:prstGeom prst="straightConnector1">
            <a:avLst/>
          </a:prstGeom>
          <a:noFill/>
          <a:ln cap="flat" cmpd="sng" w="19050">
            <a:solidFill>
              <a:srgbClr val="000000"/>
            </a:solidFill>
            <a:prstDash val="solid"/>
            <a:round/>
            <a:headEnd len="med" w="med" type="none"/>
            <a:tailEnd len="med" w="med" type="triangle"/>
          </a:ln>
        </p:spPr>
      </p:cxnSp>
      <p:cxnSp>
        <p:nvCxnSpPr>
          <p:cNvPr id="872" name="Shape 872"/>
          <p:cNvCxnSpPr>
            <a:endCxn id="870" idx="1"/>
          </p:cNvCxnSpPr>
          <p:nvPr/>
        </p:nvCxnSpPr>
        <p:spPr>
          <a:xfrm>
            <a:off x="5770694" y="3464412"/>
            <a:ext cx="589800" cy="58800"/>
          </a:xfrm>
          <a:prstGeom prst="straightConnector1">
            <a:avLst/>
          </a:prstGeom>
          <a:noFill/>
          <a:ln cap="flat" cmpd="sng" w="19050">
            <a:solidFill>
              <a:srgbClr val="000000"/>
            </a:solidFill>
            <a:prstDash val="solid"/>
            <a:round/>
            <a:headEnd len="med" w="med" type="none"/>
            <a:tailEnd len="med" w="med" type="triangle"/>
          </a:ln>
        </p:spPr>
      </p:cxnSp>
      <p:pic>
        <p:nvPicPr>
          <p:cNvPr id="873" name="Shape 873"/>
          <p:cNvPicPr preferRelativeResize="0"/>
          <p:nvPr/>
        </p:nvPicPr>
        <p:blipFill>
          <a:blip r:embed="rId10">
            <a:alphaModFix/>
          </a:blip>
          <a:stretch>
            <a:fillRect/>
          </a:stretch>
        </p:blipFill>
        <p:spPr>
          <a:xfrm>
            <a:off x="3531225" y="3821250"/>
            <a:ext cx="2673940" cy="1175775"/>
          </a:xfrm>
          <a:prstGeom prst="rect">
            <a:avLst/>
          </a:prstGeom>
          <a:noFill/>
          <a:ln>
            <a:noFill/>
          </a:ln>
        </p:spPr>
      </p:pic>
      <p:sp>
        <p:nvSpPr>
          <p:cNvPr id="874" name="Shape 874"/>
          <p:cNvSpPr txBox="1"/>
          <p:nvPr/>
        </p:nvSpPr>
        <p:spPr>
          <a:xfrm>
            <a:off x="152925" y="3926300"/>
            <a:ext cx="3458100" cy="986100"/>
          </a:xfrm>
          <a:prstGeom prst="rect">
            <a:avLst/>
          </a:prstGeom>
          <a:noFill/>
          <a:ln>
            <a:noFill/>
          </a:ln>
        </p:spPr>
        <p:txBody>
          <a:bodyPr anchorCtr="0" anchor="t" bIns="91425" lIns="91425" spcFirstLastPara="1" rIns="91425" wrap="square" tIns="91425">
            <a:noAutofit/>
          </a:bodyPr>
          <a:lstStyle/>
          <a:p>
            <a:pPr indent="0" lvl="0" marL="0" algn="just">
              <a:spcBef>
                <a:spcPts val="0"/>
              </a:spcBef>
              <a:spcAft>
                <a:spcPts val="0"/>
              </a:spcAft>
              <a:buNone/>
            </a:pPr>
            <a:r>
              <a:rPr b="1" lang="es" sz="1200"/>
              <a:t>El objetivo ahora es crear una tabla, data.frame, con los intervalos, las marcas de clase X</a:t>
            </a:r>
            <a:r>
              <a:rPr b="1" baseline="-25000" lang="es" sz="1200"/>
              <a:t>i</a:t>
            </a:r>
            <a:r>
              <a:rPr b="1" lang="es" sz="1200"/>
              <a:t>, su frecuencia (n</a:t>
            </a:r>
            <a:r>
              <a:rPr b="1" baseline="-25000" lang="es" sz="1200"/>
              <a:t>i</a:t>
            </a:r>
            <a:r>
              <a:rPr b="1" lang="es" sz="1200"/>
              <a:t>), y las frec. acumuladas, relativas, y relativas acumuladas (N</a:t>
            </a:r>
            <a:r>
              <a:rPr b="1" baseline="-25000" lang="es" sz="1200"/>
              <a:t>i</a:t>
            </a:r>
            <a:r>
              <a:rPr b="1" lang="es" sz="1200"/>
              <a:t>, f</a:t>
            </a:r>
            <a:r>
              <a:rPr b="1" baseline="-25000" lang="es" sz="1200"/>
              <a:t>i</a:t>
            </a:r>
            <a:r>
              <a:rPr b="1" lang="es" sz="1200"/>
              <a:t> y F</a:t>
            </a:r>
            <a:r>
              <a:rPr b="1" baseline="-25000" lang="es" sz="1200"/>
              <a:t>i</a:t>
            </a:r>
            <a:r>
              <a:rPr b="1" lang="es" sz="1200"/>
              <a:t>).</a:t>
            </a:r>
            <a:endParaRPr b="1" sz="12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8" name="Shape 878"/>
        <p:cNvGrpSpPr/>
        <p:nvPr/>
      </p:nvGrpSpPr>
      <p:grpSpPr>
        <a:xfrm>
          <a:off x="0" y="0"/>
          <a:ext cx="0" cy="0"/>
          <a:chOff x="0" y="0"/>
          <a:chExt cx="0" cy="0"/>
        </a:xfrm>
      </p:grpSpPr>
      <p:sp>
        <p:nvSpPr>
          <p:cNvPr id="879" name="Shape 879"/>
          <p:cNvSpPr txBox="1"/>
          <p:nvPr>
            <p:ph type="title"/>
          </p:nvPr>
        </p:nvSpPr>
        <p:spPr>
          <a:xfrm>
            <a:off x="211825" y="191100"/>
            <a:ext cx="8520600" cy="589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600"/>
              <a:t>Datos cuantitativos agrupados: </a:t>
            </a:r>
            <a:r>
              <a:rPr lang="es" sz="2400"/>
              <a:t>cut</a:t>
            </a:r>
            <a:endParaRPr sz="2400"/>
          </a:p>
        </p:txBody>
      </p:sp>
      <p:sp>
        <p:nvSpPr>
          <p:cNvPr id="880" name="Shape 880"/>
          <p:cNvSpPr txBox="1"/>
          <p:nvPr/>
        </p:nvSpPr>
        <p:spPr>
          <a:xfrm>
            <a:off x="211825" y="663200"/>
            <a:ext cx="8628300" cy="7116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Char char="❏"/>
            </a:pPr>
            <a:r>
              <a:rPr lang="es" sz="1000"/>
              <a:t>Al pasar de datos cuantitativos a factor (agrupar), los niveles de este factor son cada una de las clases en las que hemos agrupado los valores. Las etiquetas de estos valores se pueden codificar de tres maneras:</a:t>
            </a:r>
            <a:endParaRPr sz="1000"/>
          </a:p>
          <a:p>
            <a:pPr indent="-292100" lvl="1" marL="914400" rtl="0">
              <a:spcBef>
                <a:spcPts val="0"/>
              </a:spcBef>
              <a:spcAft>
                <a:spcPts val="0"/>
              </a:spcAft>
              <a:buSzPts val="1000"/>
              <a:buChar char="❏"/>
            </a:pPr>
            <a:r>
              <a:rPr lang="es" sz="1000"/>
              <a:t>A) Los intervalos… [0,5) [5,7) [7,9) [9,10] // B) Las marcas de clase…: 2.5 , 6, 8, 9.5  o ( C ) el número de orden: 1, 2, 3, 4	….</a:t>
            </a:r>
            <a:endParaRPr sz="1000"/>
          </a:p>
          <a:p>
            <a:pPr indent="-292100" lvl="0" marL="457200" rtl="0">
              <a:spcBef>
                <a:spcPts val="0"/>
              </a:spcBef>
              <a:spcAft>
                <a:spcPts val="0"/>
              </a:spcAft>
              <a:buSzPts val="1000"/>
              <a:buChar char="❏"/>
            </a:pPr>
            <a:r>
              <a:rPr lang="es" sz="1000"/>
              <a:t>Todo este proceso se hace con la orden </a:t>
            </a:r>
            <a:r>
              <a:rPr b="1" lang="es" sz="1000"/>
              <a:t>cut</a:t>
            </a:r>
            <a:endParaRPr b="1" sz="1000"/>
          </a:p>
        </p:txBody>
      </p:sp>
      <p:sp>
        <p:nvSpPr>
          <p:cNvPr id="881" name="Shape 881"/>
          <p:cNvSpPr txBox="1"/>
          <p:nvPr/>
        </p:nvSpPr>
        <p:spPr>
          <a:xfrm>
            <a:off x="402325" y="1600700"/>
            <a:ext cx="5622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a:t>cut</a:t>
            </a:r>
            <a:endParaRPr b="1"/>
          </a:p>
        </p:txBody>
      </p:sp>
      <p:sp>
        <p:nvSpPr>
          <p:cNvPr id="882" name="Shape 882"/>
          <p:cNvSpPr/>
          <p:nvPr/>
        </p:nvSpPr>
        <p:spPr>
          <a:xfrm>
            <a:off x="907250" y="1514475"/>
            <a:ext cx="66900" cy="1057200"/>
          </a:xfrm>
          <a:prstGeom prst="leftBrace">
            <a:avLst>
              <a:gd fmla="val 8333" name="adj1"/>
              <a:gd fmla="val 27028"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3" name="Shape 883"/>
          <p:cNvSpPr txBox="1"/>
          <p:nvPr/>
        </p:nvSpPr>
        <p:spPr>
          <a:xfrm>
            <a:off x="1107275" y="1430450"/>
            <a:ext cx="7847100" cy="11412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Char char="❏"/>
            </a:pPr>
            <a:r>
              <a:rPr lang="es" sz="1000"/>
              <a:t>cut (x, breaks=..., labels=..., right=..., include.lowest=....)</a:t>
            </a:r>
            <a:endParaRPr sz="1000"/>
          </a:p>
          <a:p>
            <a:pPr indent="-292100" lvl="0" marL="457200" rtl="0">
              <a:spcBef>
                <a:spcPts val="0"/>
              </a:spcBef>
              <a:spcAft>
                <a:spcPts val="0"/>
              </a:spcAft>
              <a:buSzPts val="1000"/>
              <a:buChar char="❏"/>
            </a:pPr>
            <a:r>
              <a:rPr b="1" lang="es" sz="1000"/>
              <a:t>x</a:t>
            </a:r>
            <a:r>
              <a:rPr lang="es" sz="1000"/>
              <a:t> es el vector numérico // </a:t>
            </a:r>
            <a:r>
              <a:rPr b="1" lang="es" sz="1000"/>
              <a:t>breaks</a:t>
            </a:r>
            <a:r>
              <a:rPr lang="es" sz="1000"/>
              <a:t> igualar a un vector con los extremos del intervalo o a un número, para que cut calcule los intervalos. En este último caso, aunque sea internamente, el extremo inferior y superior están un poco desplazados de sus valores: la orden cut no asegura que algún valor coincida con algún extremo.</a:t>
            </a:r>
            <a:endParaRPr sz="1000"/>
          </a:p>
          <a:p>
            <a:pPr indent="-292100" lvl="0" marL="457200" rtl="0">
              <a:spcBef>
                <a:spcPts val="0"/>
              </a:spcBef>
              <a:spcAft>
                <a:spcPts val="0"/>
              </a:spcAft>
              <a:buSzPts val="1000"/>
              <a:buChar char="❏"/>
            </a:pPr>
            <a:r>
              <a:rPr b="1" lang="es" sz="1000"/>
              <a:t>labels</a:t>
            </a:r>
            <a:r>
              <a:rPr lang="es" sz="1000"/>
              <a:t> establece las etiquetas; si labels no se utiliza, usa la codificación A; si l</a:t>
            </a:r>
            <a:r>
              <a:rPr b="1" lang="es" sz="1000"/>
              <a:t>abels=FALSE</a:t>
            </a:r>
            <a:r>
              <a:rPr lang="es" sz="1000"/>
              <a:t> la codificación C. </a:t>
            </a:r>
            <a:endParaRPr sz="1000"/>
          </a:p>
          <a:p>
            <a:pPr indent="-292100" lvl="0" marL="457200" rtl="0">
              <a:spcBef>
                <a:spcPts val="0"/>
              </a:spcBef>
              <a:spcAft>
                <a:spcPts val="0"/>
              </a:spcAft>
              <a:buSzPts val="1000"/>
              <a:buChar char="❏"/>
            </a:pPr>
            <a:r>
              <a:rPr lang="es" sz="1000"/>
              <a:t>right=FALSE establece los intervalos cerrados por la izquierda y abiertos por la derecha.</a:t>
            </a:r>
            <a:endParaRPr sz="1000"/>
          </a:p>
          <a:p>
            <a:pPr indent="-292100" lvl="0" marL="457200" rtl="0">
              <a:spcBef>
                <a:spcPts val="0"/>
              </a:spcBef>
              <a:spcAft>
                <a:spcPts val="0"/>
              </a:spcAft>
              <a:buSzPts val="1000"/>
              <a:buChar char="❏"/>
            </a:pPr>
            <a:r>
              <a:rPr b="1" lang="es" sz="1000"/>
              <a:t>include.lowest=TRUE</a:t>
            </a:r>
            <a:r>
              <a:rPr lang="es" sz="1000"/>
              <a:t> (combinado con right=FALSE), cierra el último intervalo por la derecha también </a:t>
            </a:r>
            <a:r>
              <a:rPr b="1" lang="es" sz="1000"/>
              <a:t>[L</a:t>
            </a:r>
            <a:r>
              <a:rPr b="1" baseline="-25000" lang="es" sz="1000"/>
              <a:t>k</a:t>
            </a:r>
            <a:r>
              <a:rPr b="1" lang="es" sz="1000"/>
              <a:t>,L</a:t>
            </a:r>
            <a:r>
              <a:rPr b="1" baseline="-25000" lang="es" sz="1000"/>
              <a:t>k+1</a:t>
            </a:r>
            <a:r>
              <a:rPr b="1" lang="es" sz="1000"/>
              <a:t>]</a:t>
            </a:r>
            <a:endParaRPr b="1" sz="1000"/>
          </a:p>
        </p:txBody>
      </p:sp>
      <p:pic>
        <p:nvPicPr>
          <p:cNvPr id="884" name="Shape 884"/>
          <p:cNvPicPr preferRelativeResize="0"/>
          <p:nvPr/>
        </p:nvPicPr>
        <p:blipFill>
          <a:blip r:embed="rId3">
            <a:alphaModFix/>
          </a:blip>
          <a:stretch>
            <a:fillRect/>
          </a:stretch>
        </p:blipFill>
        <p:spPr>
          <a:xfrm>
            <a:off x="152400" y="2711350"/>
            <a:ext cx="2878925" cy="753325"/>
          </a:xfrm>
          <a:prstGeom prst="rect">
            <a:avLst/>
          </a:prstGeom>
          <a:noFill/>
          <a:ln>
            <a:noFill/>
          </a:ln>
        </p:spPr>
      </p:pic>
      <p:cxnSp>
        <p:nvCxnSpPr>
          <p:cNvPr id="885" name="Shape 885"/>
          <p:cNvCxnSpPr/>
          <p:nvPr/>
        </p:nvCxnSpPr>
        <p:spPr>
          <a:xfrm>
            <a:off x="3155150" y="2767025"/>
            <a:ext cx="0" cy="790500"/>
          </a:xfrm>
          <a:prstGeom prst="straightConnector1">
            <a:avLst/>
          </a:prstGeom>
          <a:noFill/>
          <a:ln cap="flat" cmpd="sng" w="19050">
            <a:solidFill>
              <a:srgbClr val="000000"/>
            </a:solidFill>
            <a:prstDash val="solid"/>
            <a:round/>
            <a:headEnd len="med" w="med" type="none"/>
            <a:tailEnd len="med" w="med" type="none"/>
          </a:ln>
        </p:spPr>
      </p:cxnSp>
      <p:pic>
        <p:nvPicPr>
          <p:cNvPr id="886" name="Shape 886"/>
          <p:cNvPicPr preferRelativeResize="0"/>
          <p:nvPr/>
        </p:nvPicPr>
        <p:blipFill>
          <a:blip r:embed="rId4">
            <a:alphaModFix/>
          </a:blip>
          <a:stretch>
            <a:fillRect/>
          </a:stretch>
        </p:blipFill>
        <p:spPr>
          <a:xfrm>
            <a:off x="3278975" y="2728474"/>
            <a:ext cx="2686049" cy="668225"/>
          </a:xfrm>
          <a:prstGeom prst="rect">
            <a:avLst/>
          </a:prstGeom>
          <a:noFill/>
          <a:ln>
            <a:noFill/>
          </a:ln>
        </p:spPr>
      </p:pic>
      <p:cxnSp>
        <p:nvCxnSpPr>
          <p:cNvPr id="887" name="Shape 887"/>
          <p:cNvCxnSpPr/>
          <p:nvPr/>
        </p:nvCxnSpPr>
        <p:spPr>
          <a:xfrm>
            <a:off x="6136475" y="2767025"/>
            <a:ext cx="0" cy="790500"/>
          </a:xfrm>
          <a:prstGeom prst="straightConnector1">
            <a:avLst/>
          </a:prstGeom>
          <a:noFill/>
          <a:ln cap="flat" cmpd="sng" w="19050">
            <a:solidFill>
              <a:srgbClr val="000000"/>
            </a:solidFill>
            <a:prstDash val="solid"/>
            <a:round/>
            <a:headEnd len="med" w="med" type="none"/>
            <a:tailEnd len="med" w="med" type="none"/>
          </a:ln>
        </p:spPr>
      </p:cxnSp>
      <p:pic>
        <p:nvPicPr>
          <p:cNvPr id="888" name="Shape 888"/>
          <p:cNvPicPr preferRelativeResize="0"/>
          <p:nvPr/>
        </p:nvPicPr>
        <p:blipFill>
          <a:blip r:embed="rId5">
            <a:alphaModFix/>
          </a:blip>
          <a:stretch>
            <a:fillRect/>
          </a:stretch>
        </p:blipFill>
        <p:spPr>
          <a:xfrm>
            <a:off x="6315075" y="2709875"/>
            <a:ext cx="2329492" cy="790500"/>
          </a:xfrm>
          <a:prstGeom prst="rect">
            <a:avLst/>
          </a:prstGeom>
          <a:noFill/>
          <a:ln>
            <a:noFill/>
          </a:ln>
        </p:spPr>
      </p:pic>
      <p:sp>
        <p:nvSpPr>
          <p:cNvPr id="889" name="Shape 889"/>
          <p:cNvSpPr/>
          <p:nvPr/>
        </p:nvSpPr>
        <p:spPr>
          <a:xfrm>
            <a:off x="5745950" y="3302663"/>
            <a:ext cx="266700" cy="197700"/>
          </a:xfrm>
          <a:prstGeom prst="roundRect">
            <a:avLst>
              <a:gd fmla="val 16667" name="adj"/>
            </a:avLst>
          </a:prstGeom>
          <a:solidFill>
            <a:srgbClr val="F4CC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s" sz="1100"/>
              <a:t>B</a:t>
            </a:r>
            <a:endParaRPr sz="1100"/>
          </a:p>
        </p:txBody>
      </p:sp>
      <p:sp>
        <p:nvSpPr>
          <p:cNvPr id="890" name="Shape 890"/>
          <p:cNvSpPr/>
          <p:nvPr/>
        </p:nvSpPr>
        <p:spPr>
          <a:xfrm>
            <a:off x="259550" y="2305700"/>
            <a:ext cx="342900" cy="321600"/>
          </a:xfrm>
          <a:prstGeom prst="roundRect">
            <a:avLst>
              <a:gd fmla="val 16667" name="adj"/>
            </a:avLst>
          </a:prstGeom>
          <a:solidFill>
            <a:srgbClr val="F4CC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a:t>A</a:t>
            </a:r>
            <a:endParaRPr/>
          </a:p>
        </p:txBody>
      </p:sp>
      <p:sp>
        <p:nvSpPr>
          <p:cNvPr id="891" name="Shape 891"/>
          <p:cNvSpPr/>
          <p:nvPr/>
        </p:nvSpPr>
        <p:spPr>
          <a:xfrm>
            <a:off x="8301675" y="2627300"/>
            <a:ext cx="342900" cy="321600"/>
          </a:xfrm>
          <a:prstGeom prst="roundRect">
            <a:avLst>
              <a:gd fmla="val 16667" name="adj"/>
            </a:avLst>
          </a:prstGeom>
          <a:solidFill>
            <a:srgbClr val="F4CC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a:t>C</a:t>
            </a:r>
            <a:endParaRPr/>
          </a:p>
        </p:txBody>
      </p:sp>
      <p:cxnSp>
        <p:nvCxnSpPr>
          <p:cNvPr id="892" name="Shape 892"/>
          <p:cNvCxnSpPr/>
          <p:nvPr/>
        </p:nvCxnSpPr>
        <p:spPr>
          <a:xfrm>
            <a:off x="202400" y="3557600"/>
            <a:ext cx="8658300" cy="0"/>
          </a:xfrm>
          <a:prstGeom prst="straightConnector1">
            <a:avLst/>
          </a:prstGeom>
          <a:noFill/>
          <a:ln cap="flat" cmpd="sng" w="19050">
            <a:solidFill>
              <a:srgbClr val="000000"/>
            </a:solidFill>
            <a:prstDash val="solid"/>
            <a:round/>
            <a:headEnd len="med" w="med" type="none"/>
            <a:tailEnd len="med" w="med" type="none"/>
          </a:ln>
        </p:spPr>
      </p:cxnSp>
      <p:sp>
        <p:nvSpPr>
          <p:cNvPr id="893" name="Shape 893"/>
          <p:cNvSpPr txBox="1"/>
          <p:nvPr/>
        </p:nvSpPr>
        <p:spPr>
          <a:xfrm>
            <a:off x="211825" y="3945800"/>
            <a:ext cx="1524000" cy="79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t>Ejemplo de cut,</a:t>
            </a:r>
            <a:endParaRPr b="1" sz="1200"/>
          </a:p>
          <a:p>
            <a:pPr indent="0" lvl="0" marL="0" rtl="0" algn="ctr">
              <a:spcBef>
                <a:spcPts val="0"/>
              </a:spcBef>
              <a:spcAft>
                <a:spcPts val="0"/>
              </a:spcAft>
              <a:buNone/>
            </a:pPr>
            <a:r>
              <a:rPr b="1" lang="es" sz="1200"/>
              <a:t>automáticamente elige los intervalos </a:t>
            </a:r>
            <a:endParaRPr b="1" sz="1200"/>
          </a:p>
        </p:txBody>
      </p:sp>
      <p:pic>
        <p:nvPicPr>
          <p:cNvPr id="894" name="Shape 894"/>
          <p:cNvPicPr preferRelativeResize="0"/>
          <p:nvPr/>
        </p:nvPicPr>
        <p:blipFill>
          <a:blip r:embed="rId6">
            <a:alphaModFix/>
          </a:blip>
          <a:stretch>
            <a:fillRect/>
          </a:stretch>
        </p:blipFill>
        <p:spPr>
          <a:xfrm>
            <a:off x="1800225" y="3945800"/>
            <a:ext cx="2392025" cy="8810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8" name="Shape 898"/>
        <p:cNvGrpSpPr/>
        <p:nvPr/>
      </p:nvGrpSpPr>
      <p:grpSpPr>
        <a:xfrm>
          <a:off x="0" y="0"/>
          <a:ext cx="0" cy="0"/>
          <a:chOff x="0" y="0"/>
          <a:chExt cx="0" cy="0"/>
        </a:xfrm>
      </p:grpSpPr>
      <p:sp>
        <p:nvSpPr>
          <p:cNvPr id="899" name="Shape 899"/>
          <p:cNvSpPr txBox="1"/>
          <p:nvPr>
            <p:ph type="title"/>
          </p:nvPr>
        </p:nvSpPr>
        <p:spPr>
          <a:xfrm>
            <a:off x="211825" y="191100"/>
            <a:ext cx="8520600" cy="589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600"/>
              <a:t>Datos cuantitativos agrupados: </a:t>
            </a:r>
            <a:r>
              <a:rPr lang="es" sz="2400"/>
              <a:t>hist</a:t>
            </a:r>
            <a:endParaRPr sz="2400"/>
          </a:p>
        </p:txBody>
      </p:sp>
      <p:sp>
        <p:nvSpPr>
          <p:cNvPr id="900" name="Shape 900"/>
          <p:cNvSpPr txBox="1"/>
          <p:nvPr/>
        </p:nvSpPr>
        <p:spPr>
          <a:xfrm>
            <a:off x="211825" y="663200"/>
            <a:ext cx="8628300" cy="4821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Char char="❏"/>
            </a:pPr>
            <a:r>
              <a:rPr b="1" lang="es" sz="1000"/>
              <a:t>hist(x, breaks=...., right=FALSE, plot=FALSE, [include.lowest=TRUE] ) </a:t>
            </a:r>
            <a:endParaRPr b="1" sz="1000"/>
          </a:p>
          <a:p>
            <a:pPr indent="-292100" lvl="0" marL="457200" rtl="0">
              <a:spcBef>
                <a:spcPts val="0"/>
              </a:spcBef>
              <a:spcAft>
                <a:spcPts val="0"/>
              </a:spcAft>
              <a:buSzPts val="1000"/>
              <a:buChar char="❏"/>
            </a:pPr>
            <a:r>
              <a:rPr lang="es" sz="1000"/>
              <a:t>Esta función dibuja un histograma pero además es un list que devuelve varios resultados: count → frec. absolutas, mids→ marcas, etc.</a:t>
            </a:r>
            <a:endParaRPr sz="1000"/>
          </a:p>
        </p:txBody>
      </p:sp>
      <p:sp>
        <p:nvSpPr>
          <p:cNvPr id="901" name="Shape 901"/>
          <p:cNvSpPr txBox="1"/>
          <p:nvPr/>
        </p:nvSpPr>
        <p:spPr>
          <a:xfrm>
            <a:off x="211825" y="1221500"/>
            <a:ext cx="5762700" cy="371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s"/>
              <a:t>Ejemplo Notas: </a:t>
            </a:r>
            <a:r>
              <a:rPr lang="es" sz="1100"/>
              <a:t>intervalos de amplitud desigual [0,5)[5,7)[7,9)[9,10] // incluye diez.</a:t>
            </a:r>
            <a:endParaRPr sz="1100"/>
          </a:p>
        </p:txBody>
      </p:sp>
      <p:pic>
        <p:nvPicPr>
          <p:cNvPr id="902" name="Shape 902"/>
          <p:cNvPicPr preferRelativeResize="0"/>
          <p:nvPr/>
        </p:nvPicPr>
        <p:blipFill>
          <a:blip r:embed="rId3">
            <a:alphaModFix/>
          </a:blip>
          <a:stretch>
            <a:fillRect/>
          </a:stretch>
        </p:blipFill>
        <p:spPr>
          <a:xfrm>
            <a:off x="326125" y="1724300"/>
            <a:ext cx="3044928" cy="371100"/>
          </a:xfrm>
          <a:prstGeom prst="rect">
            <a:avLst/>
          </a:prstGeom>
          <a:noFill/>
          <a:ln>
            <a:noFill/>
          </a:ln>
        </p:spPr>
      </p:pic>
      <p:pic>
        <p:nvPicPr>
          <p:cNvPr id="903" name="Shape 903"/>
          <p:cNvPicPr preferRelativeResize="0"/>
          <p:nvPr/>
        </p:nvPicPr>
        <p:blipFill>
          <a:blip r:embed="rId4">
            <a:alphaModFix/>
          </a:blip>
          <a:stretch>
            <a:fillRect/>
          </a:stretch>
        </p:blipFill>
        <p:spPr>
          <a:xfrm>
            <a:off x="326125" y="2141375"/>
            <a:ext cx="2495651" cy="1232750"/>
          </a:xfrm>
          <a:prstGeom prst="rect">
            <a:avLst/>
          </a:prstGeom>
          <a:noFill/>
          <a:ln>
            <a:noFill/>
          </a:ln>
        </p:spPr>
      </p:pic>
      <p:pic>
        <p:nvPicPr>
          <p:cNvPr id="904" name="Shape 904"/>
          <p:cNvPicPr preferRelativeResize="0"/>
          <p:nvPr/>
        </p:nvPicPr>
        <p:blipFill>
          <a:blip r:embed="rId5">
            <a:alphaModFix/>
          </a:blip>
          <a:stretch>
            <a:fillRect/>
          </a:stretch>
        </p:blipFill>
        <p:spPr>
          <a:xfrm>
            <a:off x="3457575" y="1724300"/>
            <a:ext cx="1228426" cy="1649825"/>
          </a:xfrm>
          <a:prstGeom prst="rect">
            <a:avLst/>
          </a:prstGeom>
          <a:noFill/>
          <a:ln>
            <a:noFill/>
          </a:ln>
        </p:spPr>
      </p:pic>
      <p:sp>
        <p:nvSpPr>
          <p:cNvPr id="905" name="Shape 905"/>
          <p:cNvSpPr txBox="1"/>
          <p:nvPr/>
        </p:nvSpPr>
        <p:spPr>
          <a:xfrm>
            <a:off x="4498075" y="2257925"/>
            <a:ext cx="7908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a:t>o bien</a:t>
            </a:r>
            <a:endParaRPr b="1"/>
          </a:p>
        </p:txBody>
      </p:sp>
      <p:pic>
        <p:nvPicPr>
          <p:cNvPr id="906" name="Shape 906"/>
          <p:cNvPicPr preferRelativeResize="0"/>
          <p:nvPr/>
        </p:nvPicPr>
        <p:blipFill>
          <a:blip r:embed="rId6">
            <a:alphaModFix/>
          </a:blip>
          <a:stretch>
            <a:fillRect/>
          </a:stretch>
        </p:blipFill>
        <p:spPr>
          <a:xfrm>
            <a:off x="5321800" y="1668810"/>
            <a:ext cx="3218649" cy="1508140"/>
          </a:xfrm>
          <a:prstGeom prst="rect">
            <a:avLst/>
          </a:prstGeom>
          <a:noFill/>
          <a:ln>
            <a:noFill/>
          </a:ln>
        </p:spPr>
      </p:pic>
      <p:pic>
        <p:nvPicPr>
          <p:cNvPr id="907" name="Shape 907"/>
          <p:cNvPicPr preferRelativeResize="0"/>
          <p:nvPr/>
        </p:nvPicPr>
        <p:blipFill>
          <a:blip r:embed="rId7">
            <a:alphaModFix/>
          </a:blip>
          <a:stretch>
            <a:fillRect/>
          </a:stretch>
        </p:blipFill>
        <p:spPr>
          <a:xfrm>
            <a:off x="5347275" y="3253150"/>
            <a:ext cx="3492839" cy="589200"/>
          </a:xfrm>
          <a:prstGeom prst="rect">
            <a:avLst/>
          </a:prstGeom>
          <a:noFill/>
          <a:ln>
            <a:noFill/>
          </a:ln>
        </p:spPr>
      </p:pic>
      <p:pic>
        <p:nvPicPr>
          <p:cNvPr id="908" name="Shape 908"/>
          <p:cNvPicPr preferRelativeResize="0"/>
          <p:nvPr/>
        </p:nvPicPr>
        <p:blipFill>
          <a:blip r:embed="rId8">
            <a:alphaModFix/>
          </a:blip>
          <a:stretch>
            <a:fillRect/>
          </a:stretch>
        </p:blipFill>
        <p:spPr>
          <a:xfrm>
            <a:off x="4210050" y="4418650"/>
            <a:ext cx="4736300" cy="210500"/>
          </a:xfrm>
          <a:prstGeom prst="rect">
            <a:avLst/>
          </a:prstGeom>
          <a:noFill/>
          <a:ln>
            <a:noFill/>
          </a:ln>
        </p:spPr>
      </p:pic>
      <p:cxnSp>
        <p:nvCxnSpPr>
          <p:cNvPr id="909" name="Shape 909"/>
          <p:cNvCxnSpPr/>
          <p:nvPr/>
        </p:nvCxnSpPr>
        <p:spPr>
          <a:xfrm>
            <a:off x="326125" y="3624275"/>
            <a:ext cx="4686300" cy="0"/>
          </a:xfrm>
          <a:prstGeom prst="straightConnector1">
            <a:avLst/>
          </a:prstGeom>
          <a:noFill/>
          <a:ln cap="flat" cmpd="sng" w="19050">
            <a:solidFill>
              <a:srgbClr val="000000"/>
            </a:solidFill>
            <a:prstDash val="solid"/>
            <a:round/>
            <a:headEnd len="med" w="med" type="none"/>
            <a:tailEnd len="med" w="med" type="none"/>
          </a:ln>
        </p:spPr>
      </p:cxnSp>
      <p:cxnSp>
        <p:nvCxnSpPr>
          <p:cNvPr id="910" name="Shape 910"/>
          <p:cNvCxnSpPr/>
          <p:nvPr/>
        </p:nvCxnSpPr>
        <p:spPr>
          <a:xfrm>
            <a:off x="5203025" y="4005275"/>
            <a:ext cx="3667200" cy="0"/>
          </a:xfrm>
          <a:prstGeom prst="straightConnector1">
            <a:avLst/>
          </a:prstGeom>
          <a:noFill/>
          <a:ln cap="flat" cmpd="sng" w="19050">
            <a:solidFill>
              <a:srgbClr val="000000"/>
            </a:solidFill>
            <a:prstDash val="solid"/>
            <a:round/>
            <a:headEnd len="med" w="med" type="none"/>
            <a:tailEnd len="med" w="med" type="none"/>
          </a:ln>
        </p:spPr>
      </p:cxnSp>
      <p:pic>
        <p:nvPicPr>
          <p:cNvPr id="911" name="Shape 911"/>
          <p:cNvPicPr preferRelativeResize="0"/>
          <p:nvPr/>
        </p:nvPicPr>
        <p:blipFill>
          <a:blip r:embed="rId9">
            <a:alphaModFix/>
          </a:blip>
          <a:stretch>
            <a:fillRect/>
          </a:stretch>
        </p:blipFill>
        <p:spPr>
          <a:xfrm>
            <a:off x="717550" y="3706750"/>
            <a:ext cx="3218649" cy="12327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Shape 916"/>
          <p:cNvSpPr txBox="1"/>
          <p:nvPr>
            <p:ph type="title"/>
          </p:nvPr>
        </p:nvSpPr>
        <p:spPr>
          <a:xfrm>
            <a:off x="211825" y="191100"/>
            <a:ext cx="8520600" cy="589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600"/>
              <a:t>Datos cuantitativos agrupados: </a:t>
            </a:r>
            <a:r>
              <a:rPr lang="es" sz="2400"/>
              <a:t>automatizo</a:t>
            </a:r>
            <a:endParaRPr sz="2400"/>
          </a:p>
        </p:txBody>
      </p:sp>
      <p:pic>
        <p:nvPicPr>
          <p:cNvPr id="917" name="Shape 917"/>
          <p:cNvPicPr preferRelativeResize="0"/>
          <p:nvPr/>
        </p:nvPicPr>
        <p:blipFill>
          <a:blip r:embed="rId3">
            <a:alphaModFix/>
          </a:blip>
          <a:stretch>
            <a:fillRect/>
          </a:stretch>
        </p:blipFill>
        <p:spPr>
          <a:xfrm>
            <a:off x="326225" y="684475"/>
            <a:ext cx="3047999" cy="2358775"/>
          </a:xfrm>
          <a:prstGeom prst="rect">
            <a:avLst/>
          </a:prstGeom>
          <a:noFill/>
          <a:ln>
            <a:noFill/>
          </a:ln>
        </p:spPr>
      </p:pic>
      <p:pic>
        <p:nvPicPr>
          <p:cNvPr id="918" name="Shape 918"/>
          <p:cNvPicPr preferRelativeResize="0"/>
          <p:nvPr/>
        </p:nvPicPr>
        <p:blipFill>
          <a:blip r:embed="rId4">
            <a:alphaModFix/>
          </a:blip>
          <a:stretch>
            <a:fillRect/>
          </a:stretch>
        </p:blipFill>
        <p:spPr>
          <a:xfrm>
            <a:off x="326225" y="3119450"/>
            <a:ext cx="2251350" cy="652450"/>
          </a:xfrm>
          <a:prstGeom prst="rect">
            <a:avLst/>
          </a:prstGeom>
          <a:noFill/>
          <a:ln>
            <a:noFill/>
          </a:ln>
        </p:spPr>
      </p:pic>
      <p:cxnSp>
        <p:nvCxnSpPr>
          <p:cNvPr id="919" name="Shape 919"/>
          <p:cNvCxnSpPr/>
          <p:nvPr/>
        </p:nvCxnSpPr>
        <p:spPr>
          <a:xfrm>
            <a:off x="3431375" y="684475"/>
            <a:ext cx="0" cy="3206400"/>
          </a:xfrm>
          <a:prstGeom prst="straightConnector1">
            <a:avLst/>
          </a:prstGeom>
          <a:noFill/>
          <a:ln cap="flat" cmpd="sng" w="19050">
            <a:solidFill>
              <a:srgbClr val="000000"/>
            </a:solidFill>
            <a:prstDash val="solid"/>
            <a:round/>
            <a:headEnd len="med" w="med" type="none"/>
            <a:tailEnd len="med" w="med" type="none"/>
          </a:ln>
        </p:spPr>
      </p:cxnSp>
      <p:pic>
        <p:nvPicPr>
          <p:cNvPr id="920" name="Shape 920"/>
          <p:cNvPicPr preferRelativeResize="0"/>
          <p:nvPr/>
        </p:nvPicPr>
        <p:blipFill>
          <a:blip r:embed="rId5">
            <a:alphaModFix/>
          </a:blip>
          <a:stretch>
            <a:fillRect/>
          </a:stretch>
        </p:blipFill>
        <p:spPr>
          <a:xfrm>
            <a:off x="3648075" y="684475"/>
            <a:ext cx="3470550" cy="1745450"/>
          </a:xfrm>
          <a:prstGeom prst="rect">
            <a:avLst/>
          </a:prstGeom>
          <a:noFill/>
          <a:ln>
            <a:noFill/>
          </a:ln>
        </p:spPr>
      </p:pic>
      <p:pic>
        <p:nvPicPr>
          <p:cNvPr id="921" name="Shape 921"/>
          <p:cNvPicPr preferRelativeResize="0"/>
          <p:nvPr/>
        </p:nvPicPr>
        <p:blipFill>
          <a:blip r:embed="rId6">
            <a:alphaModFix/>
          </a:blip>
          <a:stretch>
            <a:fillRect/>
          </a:stretch>
        </p:blipFill>
        <p:spPr>
          <a:xfrm>
            <a:off x="3745700" y="2429925"/>
            <a:ext cx="1855000" cy="1439000"/>
          </a:xfrm>
          <a:prstGeom prst="rect">
            <a:avLst/>
          </a:prstGeom>
          <a:noFill/>
          <a:ln>
            <a:noFill/>
          </a:ln>
        </p:spPr>
      </p:pic>
      <p:pic>
        <p:nvPicPr>
          <p:cNvPr id="922" name="Shape 922"/>
          <p:cNvPicPr preferRelativeResize="0"/>
          <p:nvPr/>
        </p:nvPicPr>
        <p:blipFill>
          <a:blip r:embed="rId7">
            <a:alphaModFix/>
          </a:blip>
          <a:stretch>
            <a:fillRect/>
          </a:stretch>
        </p:blipFill>
        <p:spPr>
          <a:xfrm>
            <a:off x="5771925" y="2429925"/>
            <a:ext cx="3192999" cy="1670600"/>
          </a:xfrm>
          <a:prstGeom prst="rect">
            <a:avLst/>
          </a:prstGeom>
          <a:noFill/>
          <a:ln>
            <a:noFill/>
          </a:ln>
        </p:spPr>
      </p:pic>
      <p:sp>
        <p:nvSpPr>
          <p:cNvPr id="923" name="Shape 923"/>
          <p:cNvSpPr txBox="1"/>
          <p:nvPr/>
        </p:nvSpPr>
        <p:spPr>
          <a:xfrm>
            <a:off x="326225" y="4222000"/>
            <a:ext cx="1724100" cy="5238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s" sz="1000"/>
              <a:t>dig.lab=3 , si quiero cifras con 3 decimales en los intervalos. En cut</a:t>
            </a:r>
            <a:endParaRPr sz="1000"/>
          </a:p>
        </p:txBody>
      </p:sp>
      <p:pic>
        <p:nvPicPr>
          <p:cNvPr id="924" name="Shape 924"/>
          <p:cNvPicPr preferRelativeResize="0"/>
          <p:nvPr/>
        </p:nvPicPr>
        <p:blipFill>
          <a:blip r:embed="rId8">
            <a:alphaModFix/>
          </a:blip>
          <a:stretch>
            <a:fillRect/>
          </a:stretch>
        </p:blipFill>
        <p:spPr>
          <a:xfrm>
            <a:off x="2095500" y="4157675"/>
            <a:ext cx="2278398" cy="652450"/>
          </a:xfrm>
          <a:prstGeom prst="rect">
            <a:avLst/>
          </a:prstGeom>
          <a:noFill/>
          <a:ln>
            <a:noFill/>
          </a:ln>
        </p:spPr>
      </p:pic>
      <p:cxnSp>
        <p:nvCxnSpPr>
          <p:cNvPr id="925" name="Shape 925"/>
          <p:cNvCxnSpPr/>
          <p:nvPr/>
        </p:nvCxnSpPr>
        <p:spPr>
          <a:xfrm>
            <a:off x="269075" y="4024325"/>
            <a:ext cx="4695900" cy="0"/>
          </a:xfrm>
          <a:prstGeom prst="straightConnector1">
            <a:avLst/>
          </a:prstGeom>
          <a:noFill/>
          <a:ln cap="flat" cmpd="sng" w="19050">
            <a:solidFill>
              <a:srgbClr val="000000"/>
            </a:solidFill>
            <a:prstDash val="solid"/>
            <a:round/>
            <a:headEnd len="med" w="med" type="none"/>
            <a:tailEnd len="med" w="med" type="none"/>
          </a:ln>
        </p:spPr>
      </p:cxnSp>
      <p:cxnSp>
        <p:nvCxnSpPr>
          <p:cNvPr id="926" name="Shape 926"/>
          <p:cNvCxnSpPr/>
          <p:nvPr/>
        </p:nvCxnSpPr>
        <p:spPr>
          <a:xfrm rot="10800000">
            <a:off x="4964900" y="4043450"/>
            <a:ext cx="0" cy="904800"/>
          </a:xfrm>
          <a:prstGeom prst="straightConnector1">
            <a:avLst/>
          </a:prstGeom>
          <a:noFill/>
          <a:ln cap="flat" cmpd="sng" w="19050">
            <a:solidFill>
              <a:srgbClr val="000000"/>
            </a:solidFill>
            <a:prstDash val="solid"/>
            <a:round/>
            <a:headEnd len="med" w="med" type="none"/>
            <a:tailEnd len="med" w="med"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0" name="Shape 930"/>
        <p:cNvGrpSpPr/>
        <p:nvPr/>
      </p:nvGrpSpPr>
      <p:grpSpPr>
        <a:xfrm>
          <a:off x="0" y="0"/>
          <a:ext cx="0" cy="0"/>
          <a:chOff x="0" y="0"/>
          <a:chExt cx="0" cy="0"/>
        </a:xfrm>
      </p:grpSpPr>
      <p:sp>
        <p:nvSpPr>
          <p:cNvPr id="931" name="Shape 931"/>
          <p:cNvSpPr txBox="1"/>
          <p:nvPr/>
        </p:nvSpPr>
        <p:spPr>
          <a:xfrm>
            <a:off x="352675" y="742800"/>
            <a:ext cx="8327100" cy="5892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Char char="❏"/>
            </a:pPr>
            <a:r>
              <a:rPr lang="es" sz="1000"/>
              <a:t>No es lo ideal hacerlo de datos agrupados, pero si tenemos que hacerlo…</a:t>
            </a:r>
            <a:endParaRPr sz="1000"/>
          </a:p>
          <a:p>
            <a:pPr indent="-292100" lvl="0" marL="457200">
              <a:spcBef>
                <a:spcPts val="0"/>
              </a:spcBef>
              <a:spcAft>
                <a:spcPts val="0"/>
              </a:spcAft>
              <a:buSzPts val="1000"/>
              <a:buChar char="❏"/>
            </a:pPr>
            <a:r>
              <a:rPr lang="es" sz="1000"/>
              <a:t>Si tenemos </a:t>
            </a:r>
            <a:r>
              <a:rPr b="1" lang="es" sz="1000"/>
              <a:t>k</a:t>
            </a:r>
            <a:r>
              <a:rPr lang="es" sz="1000"/>
              <a:t> clases con sus respectivas marcas </a:t>
            </a:r>
            <a:r>
              <a:rPr b="1" lang="es" sz="1000"/>
              <a:t>X</a:t>
            </a:r>
            <a:r>
              <a:rPr b="1" baseline="-25000" lang="es" sz="1000"/>
              <a:t>1</a:t>
            </a:r>
            <a:r>
              <a:rPr b="1" lang="es" sz="1000"/>
              <a:t>,X</a:t>
            </a:r>
            <a:r>
              <a:rPr b="1" baseline="-25000" lang="es" sz="1000"/>
              <a:t>2</a:t>
            </a:r>
            <a:r>
              <a:rPr b="1" lang="es" sz="1000"/>
              <a:t>, ...X</a:t>
            </a:r>
            <a:r>
              <a:rPr b="1" baseline="-25000" lang="es" sz="1000"/>
              <a:t>k</a:t>
            </a:r>
            <a:endParaRPr b="1" baseline="-25000" sz="1000"/>
          </a:p>
        </p:txBody>
      </p:sp>
      <p:sp>
        <p:nvSpPr>
          <p:cNvPr id="932" name="Shape 932"/>
          <p:cNvSpPr txBox="1"/>
          <p:nvPr>
            <p:ph type="title"/>
          </p:nvPr>
        </p:nvSpPr>
        <p:spPr>
          <a:xfrm>
            <a:off x="211825" y="191100"/>
            <a:ext cx="8520600" cy="589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600"/>
              <a:t>Datos cuantitativos agrupados: </a:t>
            </a:r>
            <a:r>
              <a:rPr lang="es" sz="2400"/>
              <a:t>estadísticos</a:t>
            </a:r>
            <a:endParaRPr sz="2400"/>
          </a:p>
        </p:txBody>
      </p:sp>
      <p:pic>
        <p:nvPicPr>
          <p:cNvPr id="933" name="Shape 933"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5358325" y="780225"/>
            <a:ext cx="1019175" cy="514350"/>
          </a:xfrm>
          <a:prstGeom prst="rect">
            <a:avLst/>
          </a:prstGeom>
          <a:noFill/>
          <a:ln>
            <a:noFill/>
          </a:ln>
        </p:spPr>
      </p:pic>
      <p:pic>
        <p:nvPicPr>
          <p:cNvPr id="934" name="Shape 934"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6819000" y="775450"/>
            <a:ext cx="2019300" cy="523875"/>
          </a:xfrm>
          <a:prstGeom prst="rect">
            <a:avLst/>
          </a:prstGeom>
          <a:noFill/>
          <a:ln>
            <a:noFill/>
          </a:ln>
        </p:spPr>
      </p:pic>
      <p:pic>
        <p:nvPicPr>
          <p:cNvPr id="935" name="Shape 935"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6594275" y="323775"/>
            <a:ext cx="1076325" cy="323850"/>
          </a:xfrm>
          <a:prstGeom prst="rect">
            <a:avLst/>
          </a:prstGeom>
          <a:noFill/>
          <a:ln>
            <a:noFill/>
          </a:ln>
        </p:spPr>
      </p:pic>
      <p:pic>
        <p:nvPicPr>
          <p:cNvPr id="936" name="Shape 936"/>
          <p:cNvPicPr preferRelativeResize="0"/>
          <p:nvPr/>
        </p:nvPicPr>
        <p:blipFill>
          <a:blip r:embed="rId6">
            <a:alphaModFix/>
          </a:blip>
          <a:stretch>
            <a:fillRect/>
          </a:stretch>
        </p:blipFill>
        <p:spPr>
          <a:xfrm>
            <a:off x="352675" y="1604250"/>
            <a:ext cx="3945874" cy="1724525"/>
          </a:xfrm>
          <a:prstGeom prst="rect">
            <a:avLst/>
          </a:prstGeom>
          <a:noFill/>
          <a:ln>
            <a:noFill/>
          </a:ln>
        </p:spPr>
      </p:pic>
      <p:sp>
        <p:nvSpPr>
          <p:cNvPr id="937" name="Shape 937"/>
          <p:cNvSpPr txBox="1"/>
          <p:nvPr/>
        </p:nvSpPr>
        <p:spPr>
          <a:xfrm>
            <a:off x="1395613" y="1294575"/>
            <a:ext cx="1860000" cy="1947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s" sz="1200"/>
              <a:t>Cálculo estadístico</a:t>
            </a:r>
            <a:endParaRPr b="1" sz="1200"/>
          </a:p>
        </p:txBody>
      </p:sp>
      <p:pic>
        <p:nvPicPr>
          <p:cNvPr id="938" name="Shape 938"/>
          <p:cNvPicPr preferRelativeResize="0"/>
          <p:nvPr/>
        </p:nvPicPr>
        <p:blipFill>
          <a:blip r:embed="rId7">
            <a:alphaModFix/>
          </a:blip>
          <a:stretch>
            <a:fillRect/>
          </a:stretch>
        </p:blipFill>
        <p:spPr>
          <a:xfrm>
            <a:off x="352675" y="3328775"/>
            <a:ext cx="3126059" cy="514350"/>
          </a:xfrm>
          <a:prstGeom prst="rect">
            <a:avLst/>
          </a:prstGeom>
          <a:noFill/>
          <a:ln>
            <a:noFill/>
          </a:ln>
        </p:spPr>
      </p:pic>
      <p:cxnSp>
        <p:nvCxnSpPr>
          <p:cNvPr id="939" name="Shape 939"/>
          <p:cNvCxnSpPr/>
          <p:nvPr/>
        </p:nvCxnSpPr>
        <p:spPr>
          <a:xfrm>
            <a:off x="4363825" y="1332000"/>
            <a:ext cx="0" cy="3618000"/>
          </a:xfrm>
          <a:prstGeom prst="straightConnector1">
            <a:avLst/>
          </a:prstGeom>
          <a:noFill/>
          <a:ln cap="flat" cmpd="sng" w="19050">
            <a:solidFill>
              <a:srgbClr val="000000"/>
            </a:solidFill>
            <a:prstDash val="solid"/>
            <a:round/>
            <a:headEnd len="med" w="med" type="none"/>
            <a:tailEnd len="med" w="med" type="none"/>
          </a:ln>
        </p:spPr>
      </p:cxnSp>
      <p:pic>
        <p:nvPicPr>
          <p:cNvPr id="940" name="Shape 940"/>
          <p:cNvPicPr preferRelativeResize="0"/>
          <p:nvPr/>
        </p:nvPicPr>
        <p:blipFill>
          <a:blip r:embed="rId8">
            <a:alphaModFix/>
          </a:blip>
          <a:stretch>
            <a:fillRect/>
          </a:stretch>
        </p:blipFill>
        <p:spPr>
          <a:xfrm>
            <a:off x="352675" y="3895900"/>
            <a:ext cx="2747050" cy="786475"/>
          </a:xfrm>
          <a:prstGeom prst="rect">
            <a:avLst/>
          </a:prstGeom>
          <a:noFill/>
          <a:ln>
            <a:noFill/>
          </a:ln>
        </p:spPr>
      </p:pic>
      <p:sp>
        <p:nvSpPr>
          <p:cNvPr id="941" name="Shape 941"/>
          <p:cNvSpPr txBox="1"/>
          <p:nvPr/>
        </p:nvSpPr>
        <p:spPr>
          <a:xfrm>
            <a:off x="4429100" y="1427175"/>
            <a:ext cx="4637700" cy="4518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Char char="❏"/>
            </a:pPr>
            <a:r>
              <a:rPr b="1" i="1" lang="es" sz="1000"/>
              <a:t>intervalo crítico para la mediana</a:t>
            </a:r>
            <a:r>
              <a:rPr lang="es" sz="1000"/>
              <a:t>, el primer intervalo cuya frecuencia relativa sea mayor o igual que 0.5</a:t>
            </a:r>
            <a:endParaRPr sz="1000"/>
          </a:p>
          <a:p>
            <a:pPr indent="-292100" lvl="0" marL="457200" rtl="0">
              <a:spcBef>
                <a:spcPts val="0"/>
              </a:spcBef>
              <a:spcAft>
                <a:spcPts val="0"/>
              </a:spcAft>
              <a:buSzPts val="1000"/>
              <a:buChar char="❏"/>
            </a:pPr>
            <a:r>
              <a:rPr lang="es" sz="1000"/>
              <a:t>Estimamos la mediana de los datos reales M como</a:t>
            </a:r>
            <a:endParaRPr sz="1000"/>
          </a:p>
        </p:txBody>
      </p:sp>
      <p:pic>
        <p:nvPicPr>
          <p:cNvPr id="942" name="Shape 942"/>
          <p:cNvPicPr preferRelativeResize="0"/>
          <p:nvPr/>
        </p:nvPicPr>
        <p:blipFill>
          <a:blip r:embed="rId9">
            <a:alphaModFix/>
          </a:blip>
          <a:stretch>
            <a:fillRect/>
          </a:stretch>
        </p:blipFill>
        <p:spPr>
          <a:xfrm>
            <a:off x="7384950" y="1974148"/>
            <a:ext cx="1628976" cy="451800"/>
          </a:xfrm>
          <a:prstGeom prst="rect">
            <a:avLst/>
          </a:prstGeom>
          <a:noFill/>
          <a:ln>
            <a:noFill/>
          </a:ln>
        </p:spPr>
      </p:pic>
      <p:sp>
        <p:nvSpPr>
          <p:cNvPr id="943" name="Shape 943"/>
          <p:cNvSpPr txBox="1"/>
          <p:nvPr/>
        </p:nvSpPr>
        <p:spPr>
          <a:xfrm>
            <a:off x="4429100" y="2006825"/>
            <a:ext cx="4500300" cy="4518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Char char="➔"/>
            </a:pPr>
            <a:r>
              <a:rPr b="1" i="1" lang="es" sz="1000"/>
              <a:t>[L</a:t>
            </a:r>
            <a:r>
              <a:rPr b="1" baseline="-25000" i="1" lang="es" sz="1000"/>
              <a:t>c</a:t>
            </a:r>
            <a:r>
              <a:rPr b="1" i="1" lang="es" sz="1000"/>
              <a:t>,L</a:t>
            </a:r>
            <a:r>
              <a:rPr b="1" baseline="-25000" i="1" lang="es" sz="1000"/>
              <a:t>c+1</a:t>
            </a:r>
            <a:r>
              <a:rPr b="1" i="1" lang="es" sz="1000"/>
              <a:t>] int. crítico</a:t>
            </a:r>
            <a:endParaRPr b="1" i="1" sz="1000"/>
          </a:p>
          <a:p>
            <a:pPr indent="-292100" lvl="0" marL="457200" rtl="0">
              <a:spcBef>
                <a:spcPts val="0"/>
              </a:spcBef>
              <a:spcAft>
                <a:spcPts val="0"/>
              </a:spcAft>
              <a:buSzPts val="1000"/>
              <a:buChar char="➔"/>
            </a:pPr>
            <a:r>
              <a:rPr b="1" i="1" lang="es" sz="1000"/>
              <a:t>Ac → amplitud</a:t>
            </a:r>
            <a:endParaRPr b="1" i="1" sz="1000"/>
          </a:p>
          <a:p>
            <a:pPr indent="-292100" lvl="0" marL="457200" rtl="0">
              <a:spcBef>
                <a:spcPts val="0"/>
              </a:spcBef>
              <a:spcAft>
                <a:spcPts val="0"/>
              </a:spcAft>
              <a:buSzPts val="1000"/>
              <a:buChar char="➔"/>
            </a:pPr>
            <a:r>
              <a:rPr b="1" i="1" lang="es" sz="1000"/>
              <a:t>N</a:t>
            </a:r>
            <a:r>
              <a:rPr b="1" baseline="-25000" i="1" lang="es" sz="1000"/>
              <a:t>c-1</a:t>
            </a:r>
            <a:r>
              <a:rPr b="1" i="1" lang="es" sz="1000"/>
              <a:t> → frec.. abs. acumulada anterior al int. crítico</a:t>
            </a:r>
            <a:endParaRPr b="1" i="1" sz="1000"/>
          </a:p>
          <a:p>
            <a:pPr indent="-292100" lvl="0" marL="457200" rtl="0">
              <a:spcBef>
                <a:spcPts val="0"/>
              </a:spcBef>
              <a:spcAft>
                <a:spcPts val="0"/>
              </a:spcAft>
              <a:buSzPts val="1000"/>
              <a:buChar char="➔"/>
            </a:pPr>
            <a:r>
              <a:rPr b="1" i="1" lang="es" sz="1000"/>
              <a:t>n</a:t>
            </a:r>
            <a:r>
              <a:rPr b="1" baseline="-25000" i="1" lang="es" sz="1000"/>
              <a:t>c</a:t>
            </a:r>
            <a:r>
              <a:rPr b="1" i="1" lang="es" sz="1000"/>
              <a:t> →  frecuencia absoluta del intervalo crítico</a:t>
            </a:r>
            <a:endParaRPr b="1" i="1" sz="1000"/>
          </a:p>
        </p:txBody>
      </p:sp>
      <p:pic>
        <p:nvPicPr>
          <p:cNvPr id="944" name="Shape 944"/>
          <p:cNvPicPr preferRelativeResize="0"/>
          <p:nvPr/>
        </p:nvPicPr>
        <p:blipFill>
          <a:blip r:embed="rId10">
            <a:alphaModFix/>
          </a:blip>
          <a:stretch>
            <a:fillRect/>
          </a:stretch>
        </p:blipFill>
        <p:spPr>
          <a:xfrm>
            <a:off x="4634225" y="2815375"/>
            <a:ext cx="3941772" cy="1724525"/>
          </a:xfrm>
          <a:prstGeom prst="rect">
            <a:avLst/>
          </a:prstGeom>
          <a:noFill/>
          <a:ln>
            <a:noFill/>
          </a:ln>
        </p:spPr>
      </p:pic>
      <p:pic>
        <p:nvPicPr>
          <p:cNvPr id="945" name="Shape 945"/>
          <p:cNvPicPr preferRelativeResize="0"/>
          <p:nvPr/>
        </p:nvPicPr>
        <p:blipFill>
          <a:blip r:embed="rId11">
            <a:alphaModFix/>
          </a:blip>
          <a:stretch>
            <a:fillRect/>
          </a:stretch>
        </p:blipFill>
        <p:spPr>
          <a:xfrm>
            <a:off x="8217057" y="2458760"/>
            <a:ext cx="841863" cy="589200"/>
          </a:xfrm>
          <a:prstGeom prst="rect">
            <a:avLst/>
          </a:prstGeom>
          <a:noFill/>
          <a:ln>
            <a:noFill/>
          </a:ln>
        </p:spPr>
      </p:pic>
      <p:sp>
        <p:nvSpPr>
          <p:cNvPr id="946" name="Shape 946"/>
          <p:cNvSpPr txBox="1"/>
          <p:nvPr/>
        </p:nvSpPr>
        <p:spPr>
          <a:xfrm>
            <a:off x="4634213" y="4539900"/>
            <a:ext cx="1860000" cy="19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t>Para los cuantiles</a:t>
            </a:r>
            <a:endParaRPr b="1" sz="1200"/>
          </a:p>
        </p:txBody>
      </p:sp>
      <p:pic>
        <p:nvPicPr>
          <p:cNvPr id="947" name="Shape 947"/>
          <p:cNvPicPr preferRelativeResize="0"/>
          <p:nvPr/>
        </p:nvPicPr>
        <p:blipFill>
          <a:blip r:embed="rId12">
            <a:alphaModFix/>
          </a:blip>
          <a:stretch>
            <a:fillRect/>
          </a:stretch>
        </p:blipFill>
        <p:spPr>
          <a:xfrm>
            <a:off x="6594275" y="4539900"/>
            <a:ext cx="1628974" cy="42592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type="title"/>
          </p:nvPr>
        </p:nvSpPr>
        <p:spPr>
          <a:xfrm>
            <a:off x="311700" y="315925"/>
            <a:ext cx="7706400" cy="576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Regresión semilogarítmica</a:t>
            </a:r>
            <a:endParaRPr/>
          </a:p>
        </p:txBody>
      </p:sp>
      <p:pic>
        <p:nvPicPr>
          <p:cNvPr id="127" name="Shape 12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528250" y="1095192"/>
            <a:ext cx="1514475" cy="219075"/>
          </a:xfrm>
          <a:prstGeom prst="rect">
            <a:avLst/>
          </a:prstGeom>
          <a:noFill/>
          <a:ln>
            <a:noFill/>
          </a:ln>
        </p:spPr>
      </p:pic>
      <p:cxnSp>
        <p:nvCxnSpPr>
          <p:cNvPr id="128" name="Shape 128"/>
          <p:cNvCxnSpPr/>
          <p:nvPr/>
        </p:nvCxnSpPr>
        <p:spPr>
          <a:xfrm>
            <a:off x="2150400" y="1192233"/>
            <a:ext cx="312000" cy="0"/>
          </a:xfrm>
          <a:prstGeom prst="straightConnector1">
            <a:avLst/>
          </a:prstGeom>
          <a:noFill/>
          <a:ln cap="flat" cmpd="sng" w="9525">
            <a:solidFill>
              <a:srgbClr val="000000"/>
            </a:solidFill>
            <a:prstDash val="solid"/>
            <a:round/>
            <a:headEnd len="med" w="med" type="none"/>
            <a:tailEnd len="med" w="med" type="triangle"/>
          </a:ln>
        </p:spPr>
      </p:cxnSp>
      <p:pic>
        <p:nvPicPr>
          <p:cNvPr id="129" name="Shape 129"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2835050" y="892513"/>
            <a:ext cx="3076575" cy="257175"/>
          </a:xfrm>
          <a:prstGeom prst="rect">
            <a:avLst/>
          </a:prstGeom>
          <a:noFill/>
          <a:ln>
            <a:noFill/>
          </a:ln>
        </p:spPr>
      </p:pic>
      <p:sp>
        <p:nvSpPr>
          <p:cNvPr id="130" name="Shape 130"/>
          <p:cNvSpPr/>
          <p:nvPr/>
        </p:nvSpPr>
        <p:spPr>
          <a:xfrm>
            <a:off x="2568175" y="955050"/>
            <a:ext cx="161100" cy="474300"/>
          </a:xfrm>
          <a:prstGeom prst="leftBrace">
            <a:avLst>
              <a:gd fmla="val 33147" name="adj1"/>
              <a:gd fmla="val 50000" name="adj2"/>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31" name="Shape 131"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2835050" y="1189425"/>
            <a:ext cx="2695575" cy="228600"/>
          </a:xfrm>
          <a:prstGeom prst="rect">
            <a:avLst/>
          </a:prstGeom>
          <a:noFill/>
          <a:ln>
            <a:noFill/>
          </a:ln>
        </p:spPr>
      </p:pic>
      <p:sp>
        <p:nvSpPr>
          <p:cNvPr id="132" name="Shape 132"/>
          <p:cNvSpPr txBox="1"/>
          <p:nvPr/>
        </p:nvSpPr>
        <p:spPr>
          <a:xfrm>
            <a:off x="6172800" y="879938"/>
            <a:ext cx="2586000" cy="399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s"/>
              <a:t>Función exponencial</a:t>
            </a:r>
            <a:endParaRPr/>
          </a:p>
        </p:txBody>
      </p:sp>
      <p:pic>
        <p:nvPicPr>
          <p:cNvPr id="133" name="Shape 133"/>
          <p:cNvPicPr preferRelativeResize="0"/>
          <p:nvPr/>
        </p:nvPicPr>
        <p:blipFill>
          <a:blip r:embed="rId6">
            <a:alphaModFix/>
          </a:blip>
          <a:stretch>
            <a:fillRect/>
          </a:stretch>
        </p:blipFill>
        <p:spPr>
          <a:xfrm>
            <a:off x="452050" y="1714925"/>
            <a:ext cx="3846482" cy="2361775"/>
          </a:xfrm>
          <a:prstGeom prst="rect">
            <a:avLst/>
          </a:prstGeom>
          <a:noFill/>
          <a:ln>
            <a:noFill/>
          </a:ln>
        </p:spPr>
      </p:pic>
      <p:pic>
        <p:nvPicPr>
          <p:cNvPr id="134" name="Shape 134"/>
          <p:cNvPicPr preferRelativeResize="0"/>
          <p:nvPr/>
        </p:nvPicPr>
        <p:blipFill>
          <a:blip r:embed="rId7">
            <a:alphaModFix/>
          </a:blip>
          <a:stretch>
            <a:fillRect/>
          </a:stretch>
        </p:blipFill>
        <p:spPr>
          <a:xfrm>
            <a:off x="2362100" y="2265875"/>
            <a:ext cx="2209076" cy="1384500"/>
          </a:xfrm>
          <a:prstGeom prst="rect">
            <a:avLst/>
          </a:prstGeom>
          <a:noFill/>
          <a:ln>
            <a:noFill/>
          </a:ln>
        </p:spPr>
      </p:pic>
      <p:cxnSp>
        <p:nvCxnSpPr>
          <p:cNvPr id="135" name="Shape 135"/>
          <p:cNvCxnSpPr/>
          <p:nvPr/>
        </p:nvCxnSpPr>
        <p:spPr>
          <a:xfrm>
            <a:off x="4946875" y="1679125"/>
            <a:ext cx="0" cy="3146100"/>
          </a:xfrm>
          <a:prstGeom prst="straightConnector1">
            <a:avLst/>
          </a:prstGeom>
          <a:noFill/>
          <a:ln cap="flat" cmpd="sng" w="19050">
            <a:solidFill>
              <a:srgbClr val="000000"/>
            </a:solidFill>
            <a:prstDash val="solid"/>
            <a:round/>
            <a:headEnd len="med" w="med" type="none"/>
            <a:tailEnd len="med" w="med" type="none"/>
          </a:ln>
        </p:spPr>
      </p:cxnSp>
      <p:pic>
        <p:nvPicPr>
          <p:cNvPr id="136" name="Shape 136"/>
          <p:cNvPicPr preferRelativeResize="0"/>
          <p:nvPr/>
        </p:nvPicPr>
        <p:blipFill>
          <a:blip r:embed="rId8">
            <a:alphaModFix/>
          </a:blip>
          <a:stretch>
            <a:fillRect/>
          </a:stretch>
        </p:blipFill>
        <p:spPr>
          <a:xfrm>
            <a:off x="5196025" y="1714925"/>
            <a:ext cx="2401244" cy="1384500"/>
          </a:xfrm>
          <a:prstGeom prst="rect">
            <a:avLst/>
          </a:prstGeom>
          <a:noFill/>
          <a:ln>
            <a:noFill/>
          </a:ln>
        </p:spPr>
      </p:pic>
      <p:pic>
        <p:nvPicPr>
          <p:cNvPr id="137" name="Shape 137"/>
          <p:cNvPicPr preferRelativeResize="0"/>
          <p:nvPr/>
        </p:nvPicPr>
        <p:blipFill>
          <a:blip r:embed="rId9">
            <a:alphaModFix/>
          </a:blip>
          <a:stretch>
            <a:fillRect/>
          </a:stretch>
        </p:blipFill>
        <p:spPr>
          <a:xfrm>
            <a:off x="5196025" y="3094575"/>
            <a:ext cx="1814125" cy="162806"/>
          </a:xfrm>
          <a:prstGeom prst="rect">
            <a:avLst/>
          </a:prstGeom>
          <a:noFill/>
          <a:ln>
            <a:noFill/>
          </a:ln>
        </p:spPr>
      </p:pic>
      <p:pic>
        <p:nvPicPr>
          <p:cNvPr id="138" name="Shape 138"/>
          <p:cNvPicPr preferRelativeResize="0"/>
          <p:nvPr/>
        </p:nvPicPr>
        <p:blipFill>
          <a:blip r:embed="rId10">
            <a:alphaModFix/>
          </a:blip>
          <a:stretch>
            <a:fillRect/>
          </a:stretch>
        </p:blipFill>
        <p:spPr>
          <a:xfrm>
            <a:off x="5846900" y="3469283"/>
            <a:ext cx="2401250" cy="1504942"/>
          </a:xfrm>
          <a:prstGeom prst="rect">
            <a:avLst/>
          </a:prstGeom>
          <a:noFill/>
          <a:ln>
            <a:noFill/>
          </a:ln>
        </p:spPr>
      </p:pic>
      <p:sp>
        <p:nvSpPr>
          <p:cNvPr id="139" name="Shape 139"/>
          <p:cNvSpPr txBox="1"/>
          <p:nvPr/>
        </p:nvSpPr>
        <p:spPr>
          <a:xfrm>
            <a:off x="2533650" y="1866400"/>
            <a:ext cx="2037600" cy="399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s" sz="1200"/>
              <a:t>En plot no se pone </a:t>
            </a:r>
            <a:r>
              <a:rPr b="1" lang="es" sz="1200"/>
              <a:t>log10</a:t>
            </a:r>
            <a:r>
              <a:rPr lang="es" sz="1200"/>
              <a:t> sino </a:t>
            </a:r>
            <a:r>
              <a:rPr b="1" lang="es" sz="1200"/>
              <a:t>log</a:t>
            </a:r>
            <a:endParaRPr b="1" sz="1200"/>
          </a:p>
        </p:txBody>
      </p:sp>
      <p:pic>
        <p:nvPicPr>
          <p:cNvPr id="140" name="Shape 140"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11">
            <a:alphaModFix/>
          </a:blip>
          <a:stretch>
            <a:fillRect/>
          </a:stretch>
        </p:blipFill>
        <p:spPr>
          <a:xfrm>
            <a:off x="6706625" y="2187325"/>
            <a:ext cx="1847850" cy="190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Shape 952"/>
          <p:cNvSpPr txBox="1"/>
          <p:nvPr>
            <p:ph type="title"/>
          </p:nvPr>
        </p:nvSpPr>
        <p:spPr>
          <a:xfrm>
            <a:off x="211825" y="191100"/>
            <a:ext cx="8520600" cy="589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600"/>
              <a:t>Datos cuantitativos agrupados: </a:t>
            </a:r>
            <a:r>
              <a:rPr lang="es" sz="2400"/>
              <a:t>histogramas</a:t>
            </a:r>
            <a:endParaRPr sz="2400"/>
          </a:p>
        </p:txBody>
      </p:sp>
      <p:sp>
        <p:nvSpPr>
          <p:cNvPr id="953" name="Shape 953"/>
          <p:cNvSpPr txBox="1"/>
          <p:nvPr/>
        </p:nvSpPr>
        <p:spPr>
          <a:xfrm>
            <a:off x="340200" y="780300"/>
            <a:ext cx="1273500" cy="524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s" sz="1200"/>
              <a:t>De frecuencias absolutas</a:t>
            </a:r>
            <a:endParaRPr b="1" sz="1200"/>
          </a:p>
        </p:txBody>
      </p:sp>
      <p:sp>
        <p:nvSpPr>
          <p:cNvPr id="954" name="Shape 954"/>
          <p:cNvSpPr/>
          <p:nvPr/>
        </p:nvSpPr>
        <p:spPr>
          <a:xfrm>
            <a:off x="1613700" y="680400"/>
            <a:ext cx="149700" cy="1354200"/>
          </a:xfrm>
          <a:prstGeom prst="leftBrace">
            <a:avLst>
              <a:gd fmla="val 8333" name="adj1"/>
              <a:gd fmla="val 23967"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5" name="Shape 955"/>
          <p:cNvSpPr txBox="1"/>
          <p:nvPr/>
        </p:nvSpPr>
        <p:spPr>
          <a:xfrm>
            <a:off x="1719550" y="680400"/>
            <a:ext cx="2896200" cy="144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sz="1100"/>
              <a:t>La frecuencia absoluta de cada intervalo </a:t>
            </a:r>
            <a:r>
              <a:rPr b="1" lang="es" sz="1100"/>
              <a:t>es igual al área del rectángulo en su histograma</a:t>
            </a:r>
            <a:endParaRPr b="1" sz="1100"/>
          </a:p>
          <a:p>
            <a:pPr indent="-298450" lvl="0" marL="457200" rtl="0">
              <a:spcBef>
                <a:spcPts val="0"/>
              </a:spcBef>
              <a:spcAft>
                <a:spcPts val="0"/>
              </a:spcAft>
              <a:buSzPts val="1100"/>
              <a:buAutoNum type="alphaUcPeriod"/>
            </a:pPr>
            <a:r>
              <a:rPr lang="es" sz="1100"/>
              <a:t>Si la amplitud del intervalo </a:t>
            </a:r>
            <a:r>
              <a:rPr b="1" lang="es" sz="1100"/>
              <a:t>es cte</a:t>
            </a:r>
            <a:r>
              <a:rPr lang="es" sz="1100"/>
              <a:t>, l</a:t>
            </a:r>
            <a:r>
              <a:rPr b="1" i="1" lang="es" sz="1100"/>
              <a:t>a frec. absoluta es proporcional a la altura de la barra</a:t>
            </a:r>
            <a:endParaRPr b="1" i="1" sz="1100"/>
          </a:p>
          <a:p>
            <a:pPr indent="-298450" lvl="0" marL="457200">
              <a:spcBef>
                <a:spcPts val="0"/>
              </a:spcBef>
              <a:spcAft>
                <a:spcPts val="0"/>
              </a:spcAft>
              <a:buSzPts val="1100"/>
              <a:buAutoNum type="alphaUcPeriod"/>
            </a:pPr>
            <a:r>
              <a:rPr b="1" lang="es" sz="1100"/>
              <a:t>Si no es cte, no lo es.</a:t>
            </a:r>
            <a:endParaRPr b="1" sz="1100"/>
          </a:p>
        </p:txBody>
      </p:sp>
      <p:pic>
        <p:nvPicPr>
          <p:cNvPr id="956" name="Shape 956"/>
          <p:cNvPicPr preferRelativeResize="0"/>
          <p:nvPr/>
        </p:nvPicPr>
        <p:blipFill>
          <a:blip r:embed="rId3">
            <a:alphaModFix/>
          </a:blip>
          <a:stretch>
            <a:fillRect/>
          </a:stretch>
        </p:blipFill>
        <p:spPr>
          <a:xfrm>
            <a:off x="4721600" y="836850"/>
            <a:ext cx="2072925" cy="1354050"/>
          </a:xfrm>
          <a:prstGeom prst="rect">
            <a:avLst/>
          </a:prstGeom>
          <a:noFill/>
          <a:ln>
            <a:noFill/>
          </a:ln>
        </p:spPr>
      </p:pic>
      <p:sp>
        <p:nvSpPr>
          <p:cNvPr id="957" name="Shape 957"/>
          <p:cNvSpPr/>
          <p:nvPr/>
        </p:nvSpPr>
        <p:spPr>
          <a:xfrm>
            <a:off x="5034275" y="836850"/>
            <a:ext cx="324600" cy="312000"/>
          </a:xfrm>
          <a:prstGeom prst="rect">
            <a:avLst/>
          </a:prstGeom>
          <a:solidFill>
            <a:srgbClr val="1155CC">
              <a:alpha val="2365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s"/>
              <a:t>A</a:t>
            </a:r>
            <a:endParaRPr/>
          </a:p>
        </p:txBody>
      </p:sp>
      <p:pic>
        <p:nvPicPr>
          <p:cNvPr id="958" name="Shape 958"/>
          <p:cNvPicPr preferRelativeResize="0"/>
          <p:nvPr/>
        </p:nvPicPr>
        <p:blipFill>
          <a:blip r:embed="rId4">
            <a:alphaModFix/>
          </a:blip>
          <a:stretch>
            <a:fillRect/>
          </a:stretch>
        </p:blipFill>
        <p:spPr>
          <a:xfrm>
            <a:off x="6856525" y="847675"/>
            <a:ext cx="1960924" cy="1280875"/>
          </a:xfrm>
          <a:prstGeom prst="rect">
            <a:avLst/>
          </a:prstGeom>
          <a:noFill/>
          <a:ln>
            <a:noFill/>
          </a:ln>
        </p:spPr>
      </p:pic>
      <p:sp>
        <p:nvSpPr>
          <p:cNvPr id="959" name="Shape 959"/>
          <p:cNvSpPr/>
          <p:nvPr/>
        </p:nvSpPr>
        <p:spPr>
          <a:xfrm>
            <a:off x="7209100" y="836850"/>
            <a:ext cx="324600" cy="312000"/>
          </a:xfrm>
          <a:prstGeom prst="rect">
            <a:avLst/>
          </a:prstGeom>
          <a:solidFill>
            <a:srgbClr val="1155CC">
              <a:alpha val="2365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
              <a:t>B</a:t>
            </a:r>
            <a:endParaRPr/>
          </a:p>
        </p:txBody>
      </p:sp>
      <p:cxnSp>
        <p:nvCxnSpPr>
          <p:cNvPr id="960" name="Shape 960"/>
          <p:cNvCxnSpPr/>
          <p:nvPr/>
        </p:nvCxnSpPr>
        <p:spPr>
          <a:xfrm>
            <a:off x="415100" y="2240925"/>
            <a:ext cx="8264700" cy="0"/>
          </a:xfrm>
          <a:prstGeom prst="straightConnector1">
            <a:avLst/>
          </a:prstGeom>
          <a:noFill/>
          <a:ln cap="flat" cmpd="sng" w="9525">
            <a:solidFill>
              <a:srgbClr val="000000"/>
            </a:solidFill>
            <a:prstDash val="solid"/>
            <a:round/>
            <a:headEnd len="med" w="med" type="none"/>
            <a:tailEnd len="med" w="med" type="none"/>
          </a:ln>
        </p:spPr>
      </p:cxnSp>
      <p:sp>
        <p:nvSpPr>
          <p:cNvPr id="961" name="Shape 961"/>
          <p:cNvSpPr txBox="1"/>
          <p:nvPr/>
        </p:nvSpPr>
        <p:spPr>
          <a:xfrm>
            <a:off x="415100" y="2248507"/>
            <a:ext cx="8264700" cy="312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s" sz="1200"/>
              <a:t>De frecuencias acumuladas (abs. o rel.): las barras crecen independientemente de su amplitud, y sus frecuencias acumuladas son iguales a las alturas de las barras</a:t>
            </a:r>
            <a:endParaRPr b="1" sz="1200"/>
          </a:p>
        </p:txBody>
      </p:sp>
      <p:cxnSp>
        <p:nvCxnSpPr>
          <p:cNvPr id="962" name="Shape 962"/>
          <p:cNvCxnSpPr/>
          <p:nvPr/>
        </p:nvCxnSpPr>
        <p:spPr>
          <a:xfrm>
            <a:off x="439650" y="2735286"/>
            <a:ext cx="8264700" cy="0"/>
          </a:xfrm>
          <a:prstGeom prst="straightConnector1">
            <a:avLst/>
          </a:prstGeom>
          <a:noFill/>
          <a:ln cap="flat" cmpd="sng" w="9525">
            <a:solidFill>
              <a:srgbClr val="000000"/>
            </a:solidFill>
            <a:prstDash val="solid"/>
            <a:round/>
            <a:headEnd len="med" w="med" type="none"/>
            <a:tailEnd len="med" w="med" type="none"/>
          </a:ln>
        </p:spPr>
      </p:cxnSp>
      <p:sp>
        <p:nvSpPr>
          <p:cNvPr id="963" name="Shape 963"/>
          <p:cNvSpPr txBox="1"/>
          <p:nvPr/>
        </p:nvSpPr>
        <p:spPr>
          <a:xfrm>
            <a:off x="439650" y="2910050"/>
            <a:ext cx="1273500" cy="52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s" sz="1200"/>
              <a:t>De frecuencias relativas</a:t>
            </a:r>
            <a:endParaRPr b="1" sz="1200"/>
          </a:p>
        </p:txBody>
      </p:sp>
      <p:sp>
        <p:nvSpPr>
          <p:cNvPr id="964" name="Shape 964"/>
          <p:cNvSpPr/>
          <p:nvPr/>
        </p:nvSpPr>
        <p:spPr>
          <a:xfrm>
            <a:off x="1713150" y="2910050"/>
            <a:ext cx="149700" cy="589200"/>
          </a:xfrm>
          <a:prstGeom prst="leftBrace">
            <a:avLst>
              <a:gd fmla="val 8333" name="adj1"/>
              <a:gd fmla="val 50407"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5" name="Shape 965"/>
          <p:cNvSpPr txBox="1"/>
          <p:nvPr/>
        </p:nvSpPr>
        <p:spPr>
          <a:xfrm>
            <a:off x="1879575" y="2910050"/>
            <a:ext cx="5126700" cy="52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sz="1100"/>
              <a:t>La frecuencia relativa es el área de la barra. La suma de todas las áreas es 1.</a:t>
            </a:r>
            <a:endParaRPr sz="1100"/>
          </a:p>
          <a:p>
            <a:pPr indent="0" lvl="0" marL="0" rtl="0">
              <a:spcBef>
                <a:spcPts val="0"/>
              </a:spcBef>
              <a:spcAft>
                <a:spcPts val="0"/>
              </a:spcAft>
              <a:buNone/>
            </a:pPr>
            <a:r>
              <a:rPr lang="es" sz="1100"/>
              <a:t>En este contexto las alturas de las barras son densidades</a:t>
            </a:r>
            <a:endParaRPr sz="1100"/>
          </a:p>
        </p:txBody>
      </p:sp>
      <p:sp>
        <p:nvSpPr>
          <p:cNvPr id="966" name="Shape 966"/>
          <p:cNvSpPr txBox="1"/>
          <p:nvPr/>
        </p:nvSpPr>
        <p:spPr>
          <a:xfrm>
            <a:off x="415100" y="3504300"/>
            <a:ext cx="3295800" cy="36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s" sz="1200"/>
              <a:t>hist(x, breaks=... , freq=....,  right …. )</a:t>
            </a:r>
            <a:endParaRPr b="1" sz="1200"/>
          </a:p>
        </p:txBody>
      </p:sp>
      <p:sp>
        <p:nvSpPr>
          <p:cNvPr id="967" name="Shape 967"/>
          <p:cNvSpPr/>
          <p:nvPr/>
        </p:nvSpPr>
        <p:spPr>
          <a:xfrm>
            <a:off x="3773425" y="3504300"/>
            <a:ext cx="149700" cy="1443000"/>
          </a:xfrm>
          <a:prstGeom prst="leftBrace">
            <a:avLst>
              <a:gd fmla="val 8333" name="adj1"/>
              <a:gd fmla="val 12289"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8" name="Shape 968"/>
          <p:cNvSpPr txBox="1"/>
          <p:nvPr/>
        </p:nvSpPr>
        <p:spPr>
          <a:xfrm>
            <a:off x="3831950" y="3434450"/>
            <a:ext cx="5047500" cy="1443000"/>
          </a:xfrm>
          <a:prstGeom prst="rect">
            <a:avLst/>
          </a:prstGeom>
          <a:noFill/>
          <a:ln>
            <a:noFill/>
          </a:ln>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b="1" lang="es" sz="1100"/>
              <a:t>breaks</a:t>
            </a:r>
            <a:r>
              <a:rPr lang="es" sz="1100"/>
              <a:t> es el parámetro equivalente a cut. Define los intervalos. Se puede indicar el número de clases, o un vector, e incluso entre comillas el método “Scott” , “Sturges”.</a:t>
            </a:r>
            <a:endParaRPr sz="1100"/>
          </a:p>
          <a:p>
            <a:pPr indent="-298450" lvl="0" marL="457200" rtl="0">
              <a:spcBef>
                <a:spcPts val="0"/>
              </a:spcBef>
              <a:spcAft>
                <a:spcPts val="0"/>
              </a:spcAft>
              <a:buSzPts val="1100"/>
              <a:buChar char="❏"/>
            </a:pPr>
            <a:r>
              <a:rPr lang="es" sz="1100"/>
              <a:t>freq=TRUE (por defecto) → </a:t>
            </a:r>
            <a:r>
              <a:rPr b="1" lang="es" sz="1100"/>
              <a:t>frec. absolutas si A = cte y frec. relativas si A ≠ cte  // </a:t>
            </a:r>
            <a:r>
              <a:rPr lang="es" sz="1100"/>
              <a:t> freq=FALSE</a:t>
            </a:r>
            <a:r>
              <a:rPr b="1" lang="es" sz="1100"/>
              <a:t> → siempre frec. relativas</a:t>
            </a:r>
            <a:endParaRPr b="1" sz="1100"/>
          </a:p>
          <a:p>
            <a:pPr indent="-298450" lvl="0" marL="457200" rtl="0">
              <a:spcBef>
                <a:spcPts val="0"/>
              </a:spcBef>
              <a:spcAft>
                <a:spcPts val="0"/>
              </a:spcAft>
              <a:buSzPts val="1100"/>
              <a:buChar char="❏"/>
            </a:pPr>
            <a:r>
              <a:rPr b="1" lang="es" sz="1100"/>
              <a:t>right </a:t>
            </a:r>
            <a:r>
              <a:rPr lang="es" sz="1100"/>
              <a:t>e</a:t>
            </a:r>
            <a:r>
              <a:rPr b="1" lang="es" sz="1100"/>
              <a:t> include.lowest </a:t>
            </a:r>
            <a:r>
              <a:rPr lang="es" sz="1100"/>
              <a:t>como en cut</a:t>
            </a:r>
            <a:endParaRPr sz="1100"/>
          </a:p>
          <a:p>
            <a:pPr indent="-298450" lvl="0" marL="457200" rtl="0">
              <a:spcBef>
                <a:spcPts val="0"/>
              </a:spcBef>
              <a:spcAft>
                <a:spcPts val="0"/>
              </a:spcAft>
              <a:buSzPts val="1100"/>
              <a:buChar char="❏"/>
            </a:pPr>
            <a:r>
              <a:rPr lang="es" sz="1100"/>
              <a:t>plot=FALSE </a:t>
            </a:r>
            <a:r>
              <a:rPr b="1" lang="es" sz="1100"/>
              <a:t>no dibuja la gráfica</a:t>
            </a:r>
            <a:r>
              <a:rPr lang="es" sz="1100"/>
              <a:t>. </a:t>
            </a:r>
            <a:endParaRPr sz="1100"/>
          </a:p>
          <a:p>
            <a:pPr indent="-298450" lvl="0" marL="457200" rtl="0">
              <a:spcBef>
                <a:spcPts val="0"/>
              </a:spcBef>
              <a:spcAft>
                <a:spcPts val="0"/>
              </a:spcAft>
              <a:buSzPts val="1100"/>
              <a:buChar char="❏"/>
            </a:pPr>
            <a:r>
              <a:rPr lang="es" sz="1100"/>
              <a:t>Otros parámetros usuales de la función plot.</a:t>
            </a:r>
            <a:endParaRPr sz="1100"/>
          </a:p>
        </p:txBody>
      </p:sp>
      <p:sp>
        <p:nvSpPr>
          <p:cNvPr id="969" name="Shape 969"/>
          <p:cNvSpPr txBox="1"/>
          <p:nvPr/>
        </p:nvSpPr>
        <p:spPr>
          <a:xfrm>
            <a:off x="513750" y="3873850"/>
            <a:ext cx="3197100" cy="1003500"/>
          </a:xfrm>
          <a:prstGeom prst="rect">
            <a:avLst/>
          </a:prstGeom>
          <a:noFill/>
          <a:ln>
            <a:noFill/>
          </a:ln>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b="1" lang="es" sz="1100"/>
              <a:t>h1$counts → frec. absolutas</a:t>
            </a:r>
            <a:endParaRPr b="1" sz="1100"/>
          </a:p>
          <a:p>
            <a:pPr indent="-298450" lvl="0" marL="457200" rtl="0">
              <a:spcBef>
                <a:spcPts val="0"/>
              </a:spcBef>
              <a:spcAft>
                <a:spcPts val="0"/>
              </a:spcAft>
              <a:buSzPts val="1100"/>
              <a:buChar char="❏"/>
            </a:pPr>
            <a:r>
              <a:rPr b="1" lang="es" sz="1100"/>
              <a:t>h1$breaks → intervalos</a:t>
            </a:r>
            <a:endParaRPr b="1" sz="1100"/>
          </a:p>
          <a:p>
            <a:pPr indent="-298450" lvl="0" marL="457200" rtl="0">
              <a:spcBef>
                <a:spcPts val="0"/>
              </a:spcBef>
              <a:spcAft>
                <a:spcPts val="0"/>
              </a:spcAft>
              <a:buSzPts val="1100"/>
              <a:buChar char="❏"/>
            </a:pPr>
            <a:r>
              <a:rPr b="1" lang="es" sz="1100"/>
              <a:t>h1$mids → marcas</a:t>
            </a:r>
            <a:endParaRPr b="1" sz="1100"/>
          </a:p>
          <a:p>
            <a:pPr indent="-298450" lvl="0" marL="457200" rtl="0">
              <a:spcBef>
                <a:spcPts val="0"/>
              </a:spcBef>
              <a:spcAft>
                <a:spcPts val="0"/>
              </a:spcAft>
              <a:buSzPts val="1100"/>
              <a:buChar char="❏"/>
            </a:pPr>
            <a:r>
              <a:rPr b="1" lang="es" sz="1100"/>
              <a:t>h1$density → densidades = frecuencia relativa entre su amplitud</a:t>
            </a:r>
            <a:endParaRPr b="1" sz="11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3" name="Shape 973"/>
        <p:cNvGrpSpPr/>
        <p:nvPr/>
      </p:nvGrpSpPr>
      <p:grpSpPr>
        <a:xfrm>
          <a:off x="0" y="0"/>
          <a:ext cx="0" cy="0"/>
          <a:chOff x="0" y="0"/>
          <a:chExt cx="0" cy="0"/>
        </a:xfrm>
      </p:grpSpPr>
      <p:sp>
        <p:nvSpPr>
          <p:cNvPr id="974" name="Shape 974"/>
          <p:cNvSpPr txBox="1"/>
          <p:nvPr>
            <p:ph type="title"/>
          </p:nvPr>
        </p:nvSpPr>
        <p:spPr>
          <a:xfrm>
            <a:off x="211825" y="191100"/>
            <a:ext cx="8520600" cy="589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600"/>
              <a:t>Datos cuantitativos agrupados: </a:t>
            </a:r>
            <a:r>
              <a:rPr lang="es" sz="2400"/>
              <a:t>histogramas de frecuencias absolutas</a:t>
            </a:r>
            <a:endParaRPr sz="2400"/>
          </a:p>
        </p:txBody>
      </p:sp>
      <p:sp>
        <p:nvSpPr>
          <p:cNvPr id="975" name="Shape 975"/>
          <p:cNvSpPr/>
          <p:nvPr/>
        </p:nvSpPr>
        <p:spPr>
          <a:xfrm>
            <a:off x="3985600" y="835100"/>
            <a:ext cx="237300" cy="1889400"/>
          </a:xfrm>
          <a:prstGeom prst="leftBrace">
            <a:avLst>
              <a:gd fmla="val 8333"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6" name="Shape 976"/>
          <p:cNvSpPr txBox="1"/>
          <p:nvPr/>
        </p:nvSpPr>
        <p:spPr>
          <a:xfrm>
            <a:off x="3975475" y="791450"/>
            <a:ext cx="3027300" cy="19767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Char char="❏"/>
            </a:pPr>
            <a:r>
              <a:rPr b="1" lang="es" sz="1000"/>
              <a:t>axes=FALSE </a:t>
            </a:r>
            <a:r>
              <a:rPr lang="es" sz="1000"/>
              <a:t>→ no dibuja ejes. Alternativamente xaxt=”n” y yaxt=”n” (por separado)</a:t>
            </a:r>
            <a:endParaRPr sz="1000"/>
          </a:p>
          <a:p>
            <a:pPr indent="-292100" lvl="0" marL="457200" rtl="0">
              <a:spcBef>
                <a:spcPts val="0"/>
              </a:spcBef>
              <a:spcAft>
                <a:spcPts val="0"/>
              </a:spcAft>
              <a:buSzPts val="1000"/>
              <a:buChar char="❏"/>
            </a:pPr>
            <a:r>
              <a:rPr b="1" lang="es" sz="1000"/>
              <a:t>axis(i, at=L) </a:t>
            </a:r>
            <a:r>
              <a:rPr lang="es" sz="1000"/>
              <a:t>→ añado eje de abscisas con datos de L</a:t>
            </a:r>
            <a:endParaRPr sz="1000"/>
          </a:p>
          <a:p>
            <a:pPr indent="-292100" lvl="0" marL="457200">
              <a:spcBef>
                <a:spcPts val="0"/>
              </a:spcBef>
              <a:spcAft>
                <a:spcPts val="0"/>
              </a:spcAft>
              <a:buSzPts val="1000"/>
              <a:buChar char="❏"/>
            </a:pPr>
            <a:r>
              <a:rPr lang="es" sz="1000"/>
              <a:t>Aunque hemos dibujado el histograma de frec. relativas da igual al quitarle el eje Y; los datos los ponemos como texto. Por eso </a:t>
            </a:r>
            <a:r>
              <a:rPr b="1" lang="es" sz="1000"/>
              <a:t>freq=FALSE. </a:t>
            </a:r>
            <a:r>
              <a:rPr lang="es" sz="1000"/>
              <a:t>En un diagrama así, la altura es siempre h$density con lo que en su mitad hemos puesto los textos.</a:t>
            </a:r>
            <a:endParaRPr sz="1000"/>
          </a:p>
        </p:txBody>
      </p:sp>
      <p:pic>
        <p:nvPicPr>
          <p:cNvPr id="977" name="Shape 977"/>
          <p:cNvPicPr preferRelativeResize="0"/>
          <p:nvPr/>
        </p:nvPicPr>
        <p:blipFill rotWithShape="1">
          <a:blip r:embed="rId3">
            <a:alphaModFix/>
          </a:blip>
          <a:srcRect b="0" l="0" r="11284" t="0"/>
          <a:stretch/>
        </p:blipFill>
        <p:spPr>
          <a:xfrm>
            <a:off x="211825" y="780300"/>
            <a:ext cx="3773775" cy="1976700"/>
          </a:xfrm>
          <a:prstGeom prst="rect">
            <a:avLst/>
          </a:prstGeom>
          <a:noFill/>
          <a:ln>
            <a:noFill/>
          </a:ln>
        </p:spPr>
      </p:pic>
      <p:pic>
        <p:nvPicPr>
          <p:cNvPr id="978" name="Shape 978"/>
          <p:cNvPicPr preferRelativeResize="0"/>
          <p:nvPr/>
        </p:nvPicPr>
        <p:blipFill rotWithShape="1">
          <a:blip r:embed="rId4">
            <a:alphaModFix/>
          </a:blip>
          <a:srcRect b="0" l="-1574" r="0" t="0"/>
          <a:stretch/>
        </p:blipFill>
        <p:spPr>
          <a:xfrm>
            <a:off x="7002775" y="1203450"/>
            <a:ext cx="2029274" cy="1305100"/>
          </a:xfrm>
          <a:prstGeom prst="rect">
            <a:avLst/>
          </a:prstGeom>
          <a:noFill/>
          <a:ln>
            <a:noFill/>
          </a:ln>
        </p:spPr>
      </p:pic>
      <p:pic>
        <p:nvPicPr>
          <p:cNvPr id="979" name="Shape 979"/>
          <p:cNvPicPr preferRelativeResize="0"/>
          <p:nvPr/>
        </p:nvPicPr>
        <p:blipFill>
          <a:blip r:embed="rId5">
            <a:alphaModFix/>
          </a:blip>
          <a:stretch>
            <a:fillRect/>
          </a:stretch>
        </p:blipFill>
        <p:spPr>
          <a:xfrm>
            <a:off x="211825" y="2891675"/>
            <a:ext cx="4253659" cy="1976700"/>
          </a:xfrm>
          <a:prstGeom prst="rect">
            <a:avLst/>
          </a:prstGeom>
          <a:noFill/>
          <a:ln>
            <a:noFill/>
          </a:ln>
        </p:spPr>
      </p:pic>
      <p:sp>
        <p:nvSpPr>
          <p:cNvPr id="980" name="Shape 980"/>
          <p:cNvSpPr txBox="1"/>
          <p:nvPr/>
        </p:nvSpPr>
        <p:spPr>
          <a:xfrm>
            <a:off x="2964175" y="3289600"/>
            <a:ext cx="1011300" cy="274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s"/>
              <a:t>xaxt=”n”</a:t>
            </a:r>
            <a:endParaRPr b="1"/>
          </a:p>
        </p:txBody>
      </p:sp>
      <p:pic>
        <p:nvPicPr>
          <p:cNvPr id="981" name="Shape 981"/>
          <p:cNvPicPr preferRelativeResize="0"/>
          <p:nvPr/>
        </p:nvPicPr>
        <p:blipFill>
          <a:blip r:embed="rId6">
            <a:alphaModFix/>
          </a:blip>
          <a:stretch>
            <a:fillRect/>
          </a:stretch>
        </p:blipFill>
        <p:spPr>
          <a:xfrm>
            <a:off x="4109900" y="2891675"/>
            <a:ext cx="2509850" cy="1639450"/>
          </a:xfrm>
          <a:prstGeom prst="rect">
            <a:avLst/>
          </a:prstGeom>
          <a:noFill/>
          <a:ln>
            <a:noFill/>
          </a:ln>
        </p:spPr>
      </p:pic>
      <p:sp>
        <p:nvSpPr>
          <p:cNvPr id="982" name="Shape 982"/>
          <p:cNvSpPr txBox="1"/>
          <p:nvPr/>
        </p:nvSpPr>
        <p:spPr>
          <a:xfrm>
            <a:off x="6807025" y="2779300"/>
            <a:ext cx="1810200" cy="274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s"/>
              <a:t>con marcas → rug</a:t>
            </a:r>
            <a:endParaRPr b="1"/>
          </a:p>
          <a:p>
            <a:pPr indent="0" lvl="0" marL="0" algn="ctr">
              <a:spcBef>
                <a:spcPts val="0"/>
              </a:spcBef>
              <a:spcAft>
                <a:spcPts val="0"/>
              </a:spcAft>
              <a:buNone/>
            </a:pPr>
            <a:r>
              <a:rPr b="1" lang="es" sz="1200"/>
              <a:t>rug (vector)</a:t>
            </a:r>
            <a:endParaRPr b="1" sz="1200"/>
          </a:p>
          <a:p>
            <a:pPr indent="0" lvl="0" marL="0" rtl="0" algn="ctr">
              <a:spcBef>
                <a:spcPts val="0"/>
              </a:spcBef>
              <a:spcAft>
                <a:spcPts val="0"/>
              </a:spcAft>
              <a:buNone/>
            </a:pPr>
            <a:r>
              <a:rPr b="1" lang="es" sz="1200"/>
              <a:t>rug(jitter(vector))</a:t>
            </a:r>
            <a:endParaRPr b="1" sz="1200"/>
          </a:p>
        </p:txBody>
      </p:sp>
      <p:pic>
        <p:nvPicPr>
          <p:cNvPr id="983" name="Shape 983"/>
          <p:cNvPicPr preferRelativeResize="0"/>
          <p:nvPr/>
        </p:nvPicPr>
        <p:blipFill rotWithShape="1">
          <a:blip r:embed="rId7">
            <a:alphaModFix/>
          </a:blip>
          <a:srcRect b="9460" l="41949" r="36777" t="71181"/>
          <a:stretch/>
        </p:blipFill>
        <p:spPr>
          <a:xfrm>
            <a:off x="6873330" y="3678150"/>
            <a:ext cx="1677575" cy="9971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7" name="Shape 987"/>
        <p:cNvGrpSpPr/>
        <p:nvPr/>
      </p:nvGrpSpPr>
      <p:grpSpPr>
        <a:xfrm>
          <a:off x="0" y="0"/>
          <a:ext cx="0" cy="0"/>
          <a:chOff x="0" y="0"/>
          <a:chExt cx="0" cy="0"/>
        </a:xfrm>
      </p:grpSpPr>
      <p:sp>
        <p:nvSpPr>
          <p:cNvPr id="988" name="Shape 988"/>
          <p:cNvSpPr txBox="1"/>
          <p:nvPr>
            <p:ph type="title"/>
          </p:nvPr>
        </p:nvSpPr>
        <p:spPr>
          <a:xfrm>
            <a:off x="211825" y="191100"/>
            <a:ext cx="8520600" cy="589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600"/>
              <a:t>Datos cuantitativos agrupados: </a:t>
            </a:r>
            <a:r>
              <a:rPr lang="es" sz="2400"/>
              <a:t>hist. de frecs. absolutas </a:t>
            </a:r>
            <a:r>
              <a:rPr b="1" i="1" lang="es" sz="2400"/>
              <a:t>acumuladas</a:t>
            </a:r>
            <a:endParaRPr b="1" i="1" sz="2400"/>
          </a:p>
        </p:txBody>
      </p:sp>
      <p:pic>
        <p:nvPicPr>
          <p:cNvPr id="989" name="Shape 989"/>
          <p:cNvPicPr preferRelativeResize="0"/>
          <p:nvPr/>
        </p:nvPicPr>
        <p:blipFill>
          <a:blip r:embed="rId3">
            <a:alphaModFix/>
          </a:blip>
          <a:stretch>
            <a:fillRect/>
          </a:stretch>
        </p:blipFill>
        <p:spPr>
          <a:xfrm>
            <a:off x="211825" y="780300"/>
            <a:ext cx="5014625" cy="1722775"/>
          </a:xfrm>
          <a:prstGeom prst="rect">
            <a:avLst/>
          </a:prstGeom>
          <a:noFill/>
          <a:ln>
            <a:noFill/>
          </a:ln>
        </p:spPr>
      </p:pic>
      <p:pic>
        <p:nvPicPr>
          <p:cNvPr id="990" name="Shape 990"/>
          <p:cNvPicPr preferRelativeResize="0"/>
          <p:nvPr/>
        </p:nvPicPr>
        <p:blipFill>
          <a:blip r:embed="rId4">
            <a:alphaModFix/>
          </a:blip>
          <a:stretch>
            <a:fillRect/>
          </a:stretch>
        </p:blipFill>
        <p:spPr>
          <a:xfrm>
            <a:off x="5875836" y="780300"/>
            <a:ext cx="2589664" cy="1722775"/>
          </a:xfrm>
          <a:prstGeom prst="rect">
            <a:avLst/>
          </a:prstGeom>
          <a:noFill/>
          <a:ln>
            <a:noFill/>
          </a:ln>
        </p:spPr>
      </p:pic>
      <p:sp>
        <p:nvSpPr>
          <p:cNvPr id="991" name="Shape 991"/>
          <p:cNvSpPr txBox="1"/>
          <p:nvPr>
            <p:ph type="title"/>
          </p:nvPr>
        </p:nvSpPr>
        <p:spPr>
          <a:xfrm>
            <a:off x="211825" y="2615450"/>
            <a:ext cx="8520600" cy="589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600"/>
              <a:t>Datos cuantitativos agrupados: </a:t>
            </a:r>
            <a:r>
              <a:rPr lang="es" sz="2400"/>
              <a:t>densidades</a:t>
            </a:r>
            <a:endParaRPr b="1" i="1" sz="2400"/>
          </a:p>
        </p:txBody>
      </p:sp>
      <p:sp>
        <p:nvSpPr>
          <p:cNvPr id="992" name="Shape 992"/>
          <p:cNvSpPr txBox="1"/>
          <p:nvPr/>
        </p:nvSpPr>
        <p:spPr>
          <a:xfrm>
            <a:off x="377650" y="3177225"/>
            <a:ext cx="6566700" cy="749100"/>
          </a:xfrm>
          <a:prstGeom prst="rect">
            <a:avLst/>
          </a:prstGeom>
          <a:noFill/>
          <a:ln>
            <a:noFill/>
          </a:ln>
        </p:spPr>
        <p:txBody>
          <a:bodyPr anchorCtr="0" anchor="t" bIns="91425" lIns="91425" spcFirstLastPara="1" rIns="91425" wrap="square" tIns="91425">
            <a:noAutofit/>
          </a:bodyPr>
          <a:lstStyle/>
          <a:p>
            <a:pPr indent="-304800" lvl="0" marL="457200" rtl="0">
              <a:spcBef>
                <a:spcPts val="0"/>
              </a:spcBef>
              <a:spcAft>
                <a:spcPts val="0"/>
              </a:spcAft>
              <a:buSzPts val="1200"/>
              <a:buChar char="❏"/>
            </a:pPr>
            <a:r>
              <a:rPr b="1" lang="es" sz="1200"/>
              <a:t>Densidad</a:t>
            </a:r>
            <a:r>
              <a:rPr lang="es" sz="1200"/>
              <a:t>: es una curva tal que el área de la misma en un intervalo es igual a la fracción de individuos de la población que caen dentro de ese intervalo.</a:t>
            </a:r>
            <a:endParaRPr sz="1200"/>
          </a:p>
          <a:p>
            <a:pPr indent="-304800" lvl="0" marL="457200" rtl="0">
              <a:spcBef>
                <a:spcPts val="0"/>
              </a:spcBef>
              <a:spcAft>
                <a:spcPts val="0"/>
              </a:spcAft>
              <a:buSzPts val="1200"/>
              <a:buChar char="❏"/>
            </a:pPr>
            <a:r>
              <a:rPr b="1" lang="es" sz="1200"/>
              <a:t>Variable con distribución normal </a:t>
            </a:r>
            <a:r>
              <a:rPr lang="es" sz="1200"/>
              <a:t>→ densidad tipo campana de Gauss</a:t>
            </a:r>
            <a:endParaRPr sz="1200"/>
          </a:p>
          <a:p>
            <a:pPr indent="-304800" lvl="0" marL="457200">
              <a:spcBef>
                <a:spcPts val="0"/>
              </a:spcBef>
              <a:spcAft>
                <a:spcPts val="0"/>
              </a:spcAft>
              <a:buSzPts val="1200"/>
              <a:buChar char="❏"/>
            </a:pPr>
            <a:r>
              <a:rPr lang="es" sz="1200"/>
              <a:t>La manera más fácil de estimar una densidad es con la función </a:t>
            </a:r>
            <a:r>
              <a:rPr b="1" i="1" lang="es" sz="1200"/>
              <a:t>density</a:t>
            </a:r>
            <a:endParaRPr b="1" i="1" sz="1200"/>
          </a:p>
        </p:txBody>
      </p:sp>
      <p:pic>
        <p:nvPicPr>
          <p:cNvPr id="993" name="Shape 993"/>
          <p:cNvPicPr preferRelativeResize="0"/>
          <p:nvPr/>
        </p:nvPicPr>
        <p:blipFill>
          <a:blip r:embed="rId5">
            <a:alphaModFix/>
          </a:blip>
          <a:stretch>
            <a:fillRect/>
          </a:stretch>
        </p:blipFill>
        <p:spPr>
          <a:xfrm>
            <a:off x="6420025" y="3389050"/>
            <a:ext cx="2447400" cy="1041000"/>
          </a:xfrm>
          <a:prstGeom prst="rect">
            <a:avLst/>
          </a:prstGeom>
          <a:noFill/>
          <a:ln>
            <a:noFill/>
          </a:ln>
        </p:spPr>
      </p:pic>
      <p:sp>
        <p:nvSpPr>
          <p:cNvPr id="994" name="Shape 994"/>
          <p:cNvSpPr txBox="1"/>
          <p:nvPr/>
        </p:nvSpPr>
        <p:spPr>
          <a:xfrm>
            <a:off x="574275" y="4155400"/>
            <a:ext cx="3111600" cy="74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plot(density(fruta),type="l",main="Densidad de \"fruta\"",xlab="Número de árboles",ylab="Densidad")</a:t>
            </a:r>
            <a:endParaRPr b="1" sz="1200"/>
          </a:p>
        </p:txBody>
      </p:sp>
      <p:pic>
        <p:nvPicPr>
          <p:cNvPr id="995" name="Shape 995"/>
          <p:cNvPicPr preferRelativeResize="0"/>
          <p:nvPr/>
        </p:nvPicPr>
        <p:blipFill>
          <a:blip r:embed="rId6">
            <a:alphaModFix/>
          </a:blip>
          <a:stretch>
            <a:fillRect/>
          </a:stretch>
        </p:blipFill>
        <p:spPr>
          <a:xfrm>
            <a:off x="3799413" y="4082425"/>
            <a:ext cx="1345434" cy="8950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9" name="Shape 999"/>
        <p:cNvGrpSpPr/>
        <p:nvPr/>
      </p:nvGrpSpPr>
      <p:grpSpPr>
        <a:xfrm>
          <a:off x="0" y="0"/>
          <a:ext cx="0" cy="0"/>
          <a:chOff x="0" y="0"/>
          <a:chExt cx="0" cy="0"/>
        </a:xfrm>
      </p:grpSpPr>
      <p:sp>
        <p:nvSpPr>
          <p:cNvPr id="1000" name="Shape 1000"/>
          <p:cNvSpPr txBox="1"/>
          <p:nvPr>
            <p:ph type="title"/>
          </p:nvPr>
        </p:nvSpPr>
        <p:spPr>
          <a:xfrm>
            <a:off x="211825" y="191100"/>
            <a:ext cx="8520600" cy="589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600"/>
              <a:t>Datos cuantitativos agrupados: </a:t>
            </a:r>
            <a:r>
              <a:rPr lang="es" sz="2400"/>
              <a:t>hist. de frecs. relativas</a:t>
            </a:r>
            <a:endParaRPr b="1" i="1" sz="2400"/>
          </a:p>
        </p:txBody>
      </p:sp>
      <p:pic>
        <p:nvPicPr>
          <p:cNvPr id="1001" name="Shape 1001"/>
          <p:cNvPicPr preferRelativeResize="0"/>
          <p:nvPr/>
        </p:nvPicPr>
        <p:blipFill>
          <a:blip r:embed="rId3">
            <a:alphaModFix/>
          </a:blip>
          <a:stretch>
            <a:fillRect/>
          </a:stretch>
        </p:blipFill>
        <p:spPr>
          <a:xfrm>
            <a:off x="4959350" y="780288"/>
            <a:ext cx="2707151" cy="1800925"/>
          </a:xfrm>
          <a:prstGeom prst="rect">
            <a:avLst/>
          </a:prstGeom>
          <a:noFill/>
          <a:ln>
            <a:noFill/>
          </a:ln>
        </p:spPr>
      </p:pic>
      <p:sp>
        <p:nvSpPr>
          <p:cNvPr id="1002" name="Shape 1002"/>
          <p:cNvSpPr txBox="1"/>
          <p:nvPr>
            <p:ph type="title"/>
          </p:nvPr>
        </p:nvSpPr>
        <p:spPr>
          <a:xfrm>
            <a:off x="211825" y="2502450"/>
            <a:ext cx="8520600" cy="589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600"/>
              <a:t>Datos cuantitativos agrupados: </a:t>
            </a:r>
            <a:r>
              <a:rPr lang="es" sz="2400"/>
              <a:t>hist. de frecs. relativas </a:t>
            </a:r>
            <a:r>
              <a:rPr b="1" i="1" lang="es" sz="2400"/>
              <a:t>acumuladas</a:t>
            </a:r>
            <a:endParaRPr b="1" i="1" sz="2400"/>
          </a:p>
        </p:txBody>
      </p:sp>
      <p:sp>
        <p:nvSpPr>
          <p:cNvPr id="1003" name="Shape 1003"/>
          <p:cNvSpPr txBox="1"/>
          <p:nvPr/>
        </p:nvSpPr>
        <p:spPr>
          <a:xfrm>
            <a:off x="352675" y="2989950"/>
            <a:ext cx="1136100" cy="48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s" sz="1200"/>
              <a:t>Función de distribución: </a:t>
            </a:r>
            <a:r>
              <a:rPr lang="es" sz="1200"/>
              <a:t>una función que, en cada punto, la fracción de individuos que caen a la izquierda de ese punto.</a:t>
            </a:r>
            <a:endParaRPr i="1" sz="1200"/>
          </a:p>
        </p:txBody>
      </p:sp>
      <p:pic>
        <p:nvPicPr>
          <p:cNvPr id="1004" name="Shape 1004"/>
          <p:cNvPicPr preferRelativeResize="0"/>
          <p:nvPr/>
        </p:nvPicPr>
        <p:blipFill>
          <a:blip r:embed="rId4">
            <a:alphaModFix/>
          </a:blip>
          <a:stretch>
            <a:fillRect/>
          </a:stretch>
        </p:blipFill>
        <p:spPr>
          <a:xfrm>
            <a:off x="211825" y="721050"/>
            <a:ext cx="4060242" cy="1781400"/>
          </a:xfrm>
          <a:prstGeom prst="rect">
            <a:avLst/>
          </a:prstGeom>
          <a:noFill/>
          <a:ln>
            <a:noFill/>
          </a:ln>
        </p:spPr>
      </p:pic>
      <p:pic>
        <p:nvPicPr>
          <p:cNvPr id="1005" name="Shape 1005"/>
          <p:cNvPicPr preferRelativeResize="0"/>
          <p:nvPr/>
        </p:nvPicPr>
        <p:blipFill>
          <a:blip r:embed="rId5">
            <a:alphaModFix/>
          </a:blip>
          <a:stretch>
            <a:fillRect/>
          </a:stretch>
        </p:blipFill>
        <p:spPr>
          <a:xfrm>
            <a:off x="1689550" y="3091650"/>
            <a:ext cx="4060250" cy="1872486"/>
          </a:xfrm>
          <a:prstGeom prst="rect">
            <a:avLst/>
          </a:prstGeom>
          <a:noFill/>
          <a:ln>
            <a:noFill/>
          </a:ln>
        </p:spPr>
      </p:pic>
      <p:pic>
        <p:nvPicPr>
          <p:cNvPr id="1006" name="Shape 1006"/>
          <p:cNvPicPr preferRelativeResize="0"/>
          <p:nvPr/>
        </p:nvPicPr>
        <p:blipFill>
          <a:blip r:embed="rId6">
            <a:alphaModFix/>
          </a:blip>
          <a:stretch>
            <a:fillRect/>
          </a:stretch>
        </p:blipFill>
        <p:spPr>
          <a:xfrm>
            <a:off x="5950575" y="3091650"/>
            <a:ext cx="2814693" cy="18724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0" name="Shape 1010"/>
        <p:cNvGrpSpPr/>
        <p:nvPr/>
      </p:nvGrpSpPr>
      <p:grpSpPr>
        <a:xfrm>
          <a:off x="0" y="0"/>
          <a:ext cx="0" cy="0"/>
          <a:chOff x="0" y="0"/>
          <a:chExt cx="0" cy="0"/>
        </a:xfrm>
      </p:grpSpPr>
      <p:sp>
        <p:nvSpPr>
          <p:cNvPr id="1011" name="Shape 1011"/>
          <p:cNvSpPr txBox="1"/>
          <p:nvPr>
            <p:ph type="title"/>
          </p:nvPr>
        </p:nvSpPr>
        <p:spPr>
          <a:xfrm>
            <a:off x="211825" y="191100"/>
            <a:ext cx="8520600" cy="589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600"/>
              <a:t>Datos cuantitativos agrupados: </a:t>
            </a:r>
            <a:r>
              <a:rPr lang="es" sz="2400"/>
              <a:t>distribución normal teórica</a:t>
            </a:r>
            <a:endParaRPr b="1" i="1" sz="2400"/>
          </a:p>
        </p:txBody>
      </p:sp>
      <p:sp>
        <p:nvSpPr>
          <p:cNvPr id="1012" name="Shape 1012"/>
          <p:cNvSpPr txBox="1"/>
          <p:nvPr/>
        </p:nvSpPr>
        <p:spPr>
          <a:xfrm>
            <a:off x="352675" y="780300"/>
            <a:ext cx="8289600" cy="48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s" sz="1200"/>
              <a:t>dnorm(x,mean(datos),sd(datos)) → </a:t>
            </a:r>
            <a:r>
              <a:rPr lang="es" sz="1200"/>
              <a:t>hay que indicar la </a:t>
            </a:r>
            <a:r>
              <a:rPr b="1" i="1" lang="es" sz="1200"/>
              <a:t>media</a:t>
            </a:r>
            <a:r>
              <a:rPr lang="es" sz="1200"/>
              <a:t> de los datos y su </a:t>
            </a:r>
            <a:r>
              <a:rPr b="1" i="1" lang="es" sz="1200"/>
              <a:t>desviación</a:t>
            </a:r>
            <a:r>
              <a:rPr lang="es" sz="1200"/>
              <a:t> </a:t>
            </a:r>
            <a:r>
              <a:rPr b="1" i="1" lang="es" sz="1200"/>
              <a:t>típica muestral</a:t>
            </a:r>
            <a:endParaRPr b="1" i="1" sz="1200"/>
          </a:p>
        </p:txBody>
      </p:sp>
      <p:pic>
        <p:nvPicPr>
          <p:cNvPr id="1013" name="Shape 1013"/>
          <p:cNvPicPr preferRelativeResize="0"/>
          <p:nvPr/>
        </p:nvPicPr>
        <p:blipFill>
          <a:blip r:embed="rId3">
            <a:alphaModFix/>
          </a:blip>
          <a:stretch>
            <a:fillRect/>
          </a:stretch>
        </p:blipFill>
        <p:spPr>
          <a:xfrm>
            <a:off x="439550" y="1173413"/>
            <a:ext cx="6502775" cy="1458700"/>
          </a:xfrm>
          <a:prstGeom prst="rect">
            <a:avLst/>
          </a:prstGeom>
          <a:noFill/>
          <a:ln>
            <a:noFill/>
          </a:ln>
        </p:spPr>
      </p:pic>
      <p:pic>
        <p:nvPicPr>
          <p:cNvPr id="1014" name="Shape 1014"/>
          <p:cNvPicPr preferRelativeResize="0"/>
          <p:nvPr/>
        </p:nvPicPr>
        <p:blipFill>
          <a:blip r:embed="rId4">
            <a:alphaModFix/>
          </a:blip>
          <a:stretch>
            <a:fillRect/>
          </a:stretch>
        </p:blipFill>
        <p:spPr>
          <a:xfrm>
            <a:off x="2849000" y="2800525"/>
            <a:ext cx="3667800" cy="197472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8" name="Shape 1018"/>
        <p:cNvGrpSpPr/>
        <p:nvPr/>
      </p:nvGrpSpPr>
      <p:grpSpPr>
        <a:xfrm>
          <a:off x="0" y="0"/>
          <a:ext cx="0" cy="0"/>
          <a:chOff x="0" y="0"/>
          <a:chExt cx="0" cy="0"/>
        </a:xfrm>
      </p:grpSpPr>
      <p:sp>
        <p:nvSpPr>
          <p:cNvPr id="1019" name="Shape 1019"/>
          <p:cNvSpPr txBox="1"/>
          <p:nvPr>
            <p:ph type="title"/>
          </p:nvPr>
        </p:nvSpPr>
        <p:spPr>
          <a:xfrm>
            <a:off x="211825" y="191100"/>
            <a:ext cx="8520600" cy="589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600"/>
              <a:t>Datos cuantitativos agrupados: </a:t>
            </a:r>
            <a:r>
              <a:rPr lang="es" sz="2400"/>
              <a:t>gráficas multidimensionales</a:t>
            </a:r>
            <a:endParaRPr b="1" i="1" sz="2400"/>
          </a:p>
        </p:txBody>
      </p:sp>
      <p:sp>
        <p:nvSpPr>
          <p:cNvPr id="1020" name="Shape 1020"/>
          <p:cNvSpPr txBox="1"/>
          <p:nvPr/>
        </p:nvSpPr>
        <p:spPr>
          <a:xfrm>
            <a:off x="352675" y="780300"/>
            <a:ext cx="8289600" cy="486900"/>
          </a:xfrm>
          <a:prstGeom prst="rect">
            <a:avLst/>
          </a:prstGeom>
          <a:noFill/>
          <a:ln>
            <a:noFill/>
          </a:ln>
        </p:spPr>
        <p:txBody>
          <a:bodyPr anchorCtr="0" anchor="t" bIns="91425" lIns="91425" spcFirstLastPara="1" rIns="91425" wrap="square" tIns="91425">
            <a:noAutofit/>
          </a:bodyPr>
          <a:lstStyle/>
          <a:p>
            <a:pPr indent="-304800" lvl="0" marL="457200" rtl="0">
              <a:spcBef>
                <a:spcPts val="0"/>
              </a:spcBef>
              <a:spcAft>
                <a:spcPts val="0"/>
              </a:spcAft>
              <a:buSzPts val="1200"/>
              <a:buChar char="❏"/>
            </a:pPr>
            <a:r>
              <a:rPr lang="es" sz="1200"/>
              <a:t>Cargo el paquete </a:t>
            </a:r>
            <a:r>
              <a:rPr b="1" lang="es" sz="1200"/>
              <a:t>gplots</a:t>
            </a:r>
            <a:r>
              <a:rPr lang="es" sz="1200"/>
              <a:t>. Lo tengo que descargar de </a:t>
            </a:r>
            <a:r>
              <a:rPr lang="es" sz="1200" u="sng">
                <a:solidFill>
                  <a:schemeClr val="hlink"/>
                </a:solidFill>
                <a:hlinkClick r:id="rId3"/>
              </a:rPr>
              <a:t>https://cran.r-project.org/web/packages/gplots/index.html</a:t>
            </a:r>
            <a:endParaRPr i="1" sz="1200"/>
          </a:p>
          <a:p>
            <a:pPr indent="-304800" lvl="0" marL="457200" rtl="0">
              <a:spcBef>
                <a:spcPts val="0"/>
              </a:spcBef>
              <a:spcAft>
                <a:spcPts val="0"/>
              </a:spcAft>
              <a:buSzPts val="1200"/>
              <a:buChar char="❏"/>
            </a:pPr>
            <a:r>
              <a:rPr lang="es" sz="1200"/>
              <a:t>Instalo el paquete </a:t>
            </a:r>
            <a:r>
              <a:rPr b="1" lang="es" sz="1200"/>
              <a:t>RColorBrewer</a:t>
            </a:r>
            <a:r>
              <a:rPr lang="es" sz="1200"/>
              <a:t> →  para incluir colores</a:t>
            </a:r>
            <a:endParaRPr sz="1200"/>
          </a:p>
          <a:p>
            <a:pPr indent="-304800" lvl="0" marL="457200" rtl="0">
              <a:spcBef>
                <a:spcPts val="0"/>
              </a:spcBef>
              <a:spcAft>
                <a:spcPts val="0"/>
              </a:spcAft>
              <a:buSzPts val="1200"/>
              <a:buChar char="❏"/>
            </a:pPr>
            <a:r>
              <a:rPr lang="es" sz="1200"/>
              <a:t>En el ejemplo, rojo → más coincidencia // azules menos</a:t>
            </a:r>
            <a:endParaRPr sz="1200"/>
          </a:p>
          <a:p>
            <a:pPr indent="0" lvl="0" marL="0" rtl="0">
              <a:spcBef>
                <a:spcPts val="0"/>
              </a:spcBef>
              <a:spcAft>
                <a:spcPts val="0"/>
              </a:spcAft>
              <a:buNone/>
            </a:pPr>
            <a:r>
              <a:t/>
            </a:r>
            <a:endParaRPr sz="1200"/>
          </a:p>
        </p:txBody>
      </p:sp>
      <p:pic>
        <p:nvPicPr>
          <p:cNvPr id="1021" name="Shape 1021"/>
          <p:cNvPicPr preferRelativeResize="0"/>
          <p:nvPr/>
        </p:nvPicPr>
        <p:blipFill>
          <a:blip r:embed="rId4">
            <a:alphaModFix/>
          </a:blip>
          <a:stretch>
            <a:fillRect/>
          </a:stretch>
        </p:blipFill>
        <p:spPr>
          <a:xfrm>
            <a:off x="526925" y="1571613"/>
            <a:ext cx="4507325" cy="777600"/>
          </a:xfrm>
          <a:prstGeom prst="rect">
            <a:avLst/>
          </a:prstGeom>
          <a:noFill/>
          <a:ln>
            <a:noFill/>
          </a:ln>
        </p:spPr>
      </p:pic>
      <p:pic>
        <p:nvPicPr>
          <p:cNvPr id="1022" name="Shape 1022"/>
          <p:cNvPicPr preferRelativeResize="0"/>
          <p:nvPr/>
        </p:nvPicPr>
        <p:blipFill>
          <a:blip r:embed="rId5">
            <a:alphaModFix/>
          </a:blip>
          <a:stretch>
            <a:fillRect/>
          </a:stretch>
        </p:blipFill>
        <p:spPr>
          <a:xfrm>
            <a:off x="5258425" y="1154850"/>
            <a:ext cx="2984275" cy="1386424"/>
          </a:xfrm>
          <a:prstGeom prst="rect">
            <a:avLst/>
          </a:prstGeom>
          <a:noFill/>
          <a:ln>
            <a:noFill/>
          </a:ln>
        </p:spPr>
      </p:pic>
      <p:pic>
        <p:nvPicPr>
          <p:cNvPr id="1023" name="Shape 1023"/>
          <p:cNvPicPr preferRelativeResize="0"/>
          <p:nvPr/>
        </p:nvPicPr>
        <p:blipFill>
          <a:blip r:embed="rId6">
            <a:alphaModFix/>
          </a:blip>
          <a:stretch>
            <a:fillRect/>
          </a:stretch>
        </p:blipFill>
        <p:spPr>
          <a:xfrm>
            <a:off x="7667900" y="1952075"/>
            <a:ext cx="1268232" cy="589199"/>
          </a:xfrm>
          <a:prstGeom prst="rect">
            <a:avLst/>
          </a:prstGeom>
          <a:noFill/>
          <a:ln>
            <a:noFill/>
          </a:ln>
        </p:spPr>
      </p:pic>
      <p:pic>
        <p:nvPicPr>
          <p:cNvPr id="1024" name="Shape 1024"/>
          <p:cNvPicPr preferRelativeResize="0"/>
          <p:nvPr/>
        </p:nvPicPr>
        <p:blipFill>
          <a:blip r:embed="rId7">
            <a:alphaModFix/>
          </a:blip>
          <a:stretch>
            <a:fillRect/>
          </a:stretch>
        </p:blipFill>
        <p:spPr>
          <a:xfrm>
            <a:off x="352675" y="2349200"/>
            <a:ext cx="2435951" cy="1976575"/>
          </a:xfrm>
          <a:prstGeom prst="rect">
            <a:avLst/>
          </a:prstGeom>
          <a:noFill/>
          <a:ln>
            <a:noFill/>
          </a:ln>
        </p:spPr>
      </p:pic>
      <p:sp>
        <p:nvSpPr>
          <p:cNvPr id="1025" name="Shape 1025"/>
          <p:cNvSpPr txBox="1"/>
          <p:nvPr/>
        </p:nvSpPr>
        <p:spPr>
          <a:xfrm>
            <a:off x="1027650" y="4175950"/>
            <a:ext cx="1086000" cy="3372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s"/>
              <a:t>pearson</a:t>
            </a:r>
            <a:endParaRPr/>
          </a:p>
        </p:txBody>
      </p:sp>
      <p:cxnSp>
        <p:nvCxnSpPr>
          <p:cNvPr id="1026" name="Shape 1026"/>
          <p:cNvCxnSpPr/>
          <p:nvPr/>
        </p:nvCxnSpPr>
        <p:spPr>
          <a:xfrm>
            <a:off x="2949400" y="2390725"/>
            <a:ext cx="0" cy="2472000"/>
          </a:xfrm>
          <a:prstGeom prst="straightConnector1">
            <a:avLst/>
          </a:prstGeom>
          <a:noFill/>
          <a:ln cap="flat" cmpd="sng" w="9525">
            <a:solidFill>
              <a:srgbClr val="000000"/>
            </a:solidFill>
            <a:prstDash val="solid"/>
            <a:round/>
            <a:headEnd len="med" w="med" type="none"/>
            <a:tailEnd len="med" w="med" type="none"/>
          </a:ln>
        </p:spPr>
      </p:cxnSp>
      <p:pic>
        <p:nvPicPr>
          <p:cNvPr id="1027" name="Shape 1027"/>
          <p:cNvPicPr preferRelativeResize="0"/>
          <p:nvPr/>
        </p:nvPicPr>
        <p:blipFill>
          <a:blip r:embed="rId8">
            <a:alphaModFix/>
          </a:blip>
          <a:stretch>
            <a:fillRect/>
          </a:stretch>
        </p:blipFill>
        <p:spPr>
          <a:xfrm>
            <a:off x="3112325" y="2803425"/>
            <a:ext cx="3538850" cy="1769425"/>
          </a:xfrm>
          <a:prstGeom prst="rect">
            <a:avLst/>
          </a:prstGeom>
          <a:noFill/>
          <a:ln>
            <a:noFill/>
          </a:ln>
        </p:spPr>
      </p:pic>
      <p:pic>
        <p:nvPicPr>
          <p:cNvPr id="1028" name="Shape 1028"/>
          <p:cNvPicPr preferRelativeResize="0"/>
          <p:nvPr/>
        </p:nvPicPr>
        <p:blipFill>
          <a:blip r:embed="rId9">
            <a:alphaModFix/>
          </a:blip>
          <a:stretch>
            <a:fillRect/>
          </a:stretch>
        </p:blipFill>
        <p:spPr>
          <a:xfrm>
            <a:off x="6814100" y="2642138"/>
            <a:ext cx="2180683" cy="176942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2" name="Shape 1032"/>
        <p:cNvGrpSpPr/>
        <p:nvPr/>
      </p:nvGrpSpPr>
      <p:grpSpPr>
        <a:xfrm>
          <a:off x="0" y="0"/>
          <a:ext cx="0" cy="0"/>
          <a:chOff x="0" y="0"/>
          <a:chExt cx="0" cy="0"/>
        </a:xfrm>
      </p:grpSpPr>
      <p:sp>
        <p:nvSpPr>
          <p:cNvPr id="1033" name="Shape 1033"/>
          <p:cNvSpPr txBox="1"/>
          <p:nvPr>
            <p:ph type="title"/>
          </p:nvPr>
        </p:nvSpPr>
        <p:spPr>
          <a:xfrm>
            <a:off x="211825" y="191100"/>
            <a:ext cx="8520600" cy="589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600"/>
              <a:t>Nubes de palabras (word cloud)</a:t>
            </a:r>
            <a:endParaRPr b="1" i="1" sz="2400"/>
          </a:p>
        </p:txBody>
      </p:sp>
      <p:sp>
        <p:nvSpPr>
          <p:cNvPr id="1034" name="Shape 1034"/>
          <p:cNvSpPr txBox="1"/>
          <p:nvPr/>
        </p:nvSpPr>
        <p:spPr>
          <a:xfrm>
            <a:off x="352675" y="780300"/>
            <a:ext cx="6596100" cy="1941600"/>
          </a:xfrm>
          <a:prstGeom prst="rect">
            <a:avLst/>
          </a:prstGeom>
          <a:noFill/>
          <a:ln>
            <a:noFill/>
          </a:ln>
        </p:spPr>
        <p:txBody>
          <a:bodyPr anchorCtr="0" anchor="t" bIns="91425" lIns="91425" spcFirstLastPara="1" rIns="91425" wrap="square" tIns="91425">
            <a:noAutofit/>
          </a:bodyPr>
          <a:lstStyle/>
          <a:p>
            <a:pPr indent="-304800" lvl="0" marL="457200" rtl="0">
              <a:spcBef>
                <a:spcPts val="0"/>
              </a:spcBef>
              <a:spcAft>
                <a:spcPts val="0"/>
              </a:spcAft>
              <a:buSzPts val="1200"/>
              <a:buChar char="❏"/>
            </a:pPr>
            <a:r>
              <a:rPr lang="es" sz="1200"/>
              <a:t>Cargar paquete </a:t>
            </a:r>
            <a:r>
              <a:rPr b="1" lang="es" sz="1200"/>
              <a:t>tm</a:t>
            </a:r>
            <a:r>
              <a:rPr lang="es" sz="1200"/>
              <a:t> y </a:t>
            </a:r>
            <a:r>
              <a:rPr b="1" lang="es" sz="1200"/>
              <a:t>wordcloud</a:t>
            </a:r>
            <a:r>
              <a:rPr lang="es" sz="1200"/>
              <a:t> (Había que actualizar R - ver 2ª diapositiva -). </a:t>
            </a:r>
            <a:endParaRPr sz="1200"/>
          </a:p>
          <a:p>
            <a:pPr indent="-304800" lvl="0" marL="457200" rtl="0">
              <a:spcBef>
                <a:spcPts val="0"/>
              </a:spcBef>
              <a:spcAft>
                <a:spcPts val="0"/>
              </a:spcAft>
              <a:buSzPts val="1200"/>
              <a:buChar char="❏"/>
            </a:pPr>
            <a:r>
              <a:rPr lang="es" sz="1200"/>
              <a:t>Crear un Corpus volátil con VCorpus (representación volátil de varios textos)</a:t>
            </a:r>
            <a:endParaRPr sz="1200"/>
          </a:p>
          <a:p>
            <a:pPr indent="-304800" lvl="0" marL="457200" rtl="0">
              <a:spcBef>
                <a:spcPts val="0"/>
              </a:spcBef>
              <a:spcAft>
                <a:spcPts val="0"/>
              </a:spcAft>
              <a:buSzPts val="1200"/>
              <a:buChar char="❏"/>
            </a:pPr>
            <a:r>
              <a:rPr lang="es" sz="1200"/>
              <a:t>Ejemplo: </a:t>
            </a:r>
            <a:r>
              <a:rPr b="1" lang="es" sz="1200"/>
              <a:t> Prueba=Vcorpus( lugar, readerControl=....)</a:t>
            </a:r>
            <a:endParaRPr b="1" sz="1200"/>
          </a:p>
          <a:p>
            <a:pPr indent="-304800" lvl="1" marL="914400" rtl="0">
              <a:spcBef>
                <a:spcPts val="0"/>
              </a:spcBef>
              <a:spcAft>
                <a:spcPts val="0"/>
              </a:spcAft>
              <a:buSzPts val="1200"/>
              <a:buChar char="❏"/>
            </a:pPr>
            <a:r>
              <a:rPr lang="es" sz="1200"/>
              <a:t>lugar es desde donde se cargan los textos a analizar; </a:t>
            </a:r>
            <a:r>
              <a:rPr b="1" lang="es" sz="1200"/>
              <a:t>DirSource(“directorio”, encoding=...) </a:t>
            </a:r>
            <a:r>
              <a:rPr lang="es" sz="1200"/>
              <a:t>o</a:t>
            </a:r>
            <a:r>
              <a:rPr b="1" lang="es" sz="1200"/>
              <a:t> URISource(“url”, encoding=...)</a:t>
            </a:r>
            <a:endParaRPr b="1" sz="1200"/>
          </a:p>
          <a:p>
            <a:pPr indent="-304800" lvl="1" marL="914400" rtl="0">
              <a:spcBef>
                <a:spcPts val="0"/>
              </a:spcBef>
              <a:spcAft>
                <a:spcPts val="0"/>
              </a:spcAft>
              <a:buSzPts val="1200"/>
              <a:buChar char="❏"/>
            </a:pPr>
            <a:r>
              <a:rPr b="1" lang="es" sz="1200"/>
              <a:t>readerControl </a:t>
            </a:r>
            <a:r>
              <a:rPr lang="es" sz="1200"/>
              <a:t>es un list con </a:t>
            </a:r>
            <a:r>
              <a:rPr b="1" lang="es" sz="1200"/>
              <a:t>reader</a:t>
            </a:r>
            <a:r>
              <a:rPr lang="es" sz="1200"/>
              <a:t> y </a:t>
            </a:r>
            <a:r>
              <a:rPr b="1" lang="es" sz="1200"/>
              <a:t>language</a:t>
            </a:r>
            <a:endParaRPr b="1" sz="1200"/>
          </a:p>
          <a:p>
            <a:pPr indent="-304800" lvl="2" marL="1371600" rtl="0">
              <a:spcBef>
                <a:spcPts val="0"/>
              </a:spcBef>
              <a:spcAft>
                <a:spcPts val="0"/>
              </a:spcAft>
              <a:buSzPts val="1200"/>
              <a:buChar char="❏"/>
            </a:pPr>
            <a:r>
              <a:rPr b="1" lang="es" sz="1200"/>
              <a:t>reader=readPlain </a:t>
            </a:r>
            <a:r>
              <a:rPr lang="es" sz="1200"/>
              <a:t>(formato de texto plano, por defecto). Se puede omitir, en caso de .txt</a:t>
            </a:r>
            <a:endParaRPr sz="1200"/>
          </a:p>
          <a:p>
            <a:pPr indent="-304800" lvl="2" marL="1371600" rtl="0">
              <a:spcBef>
                <a:spcPts val="0"/>
              </a:spcBef>
              <a:spcAft>
                <a:spcPts val="0"/>
              </a:spcAft>
              <a:buSzPts val="1200"/>
              <a:buChar char="❏"/>
            </a:pPr>
            <a:r>
              <a:rPr b="1" lang="es" sz="1200"/>
              <a:t>language=”spa” </a:t>
            </a:r>
            <a:r>
              <a:rPr lang="es" sz="1200"/>
              <a:t>→ en españolCumple código ISO 639-2</a:t>
            </a:r>
            <a:endParaRPr sz="1200"/>
          </a:p>
          <a:p>
            <a:pPr indent="-304800" lvl="0" marL="457200" rtl="0">
              <a:spcBef>
                <a:spcPts val="0"/>
              </a:spcBef>
              <a:spcAft>
                <a:spcPts val="0"/>
              </a:spcAft>
              <a:buSzPts val="1200"/>
              <a:buChar char="❏"/>
            </a:pPr>
            <a:r>
              <a:rPr lang="es" sz="1200"/>
              <a:t>El objeto Prueba, al aplicarle </a:t>
            </a:r>
            <a:r>
              <a:rPr b="1" lang="es" sz="1200"/>
              <a:t>inspect(Prueba)</a:t>
            </a:r>
            <a:r>
              <a:rPr lang="es" sz="1200"/>
              <a:t>, devuelve la estructura del VCorpus. </a:t>
            </a:r>
            <a:endParaRPr sz="1200"/>
          </a:p>
          <a:p>
            <a:pPr indent="-304800" lvl="0" marL="457200" rtl="0">
              <a:spcBef>
                <a:spcPts val="0"/>
              </a:spcBef>
              <a:spcAft>
                <a:spcPts val="0"/>
              </a:spcAft>
              <a:buSzPts val="1200"/>
              <a:buChar char="❏"/>
            </a:pPr>
            <a:r>
              <a:rPr lang="es" sz="1200"/>
              <a:t>Para acceder al texto en consola, escribir </a:t>
            </a:r>
            <a:r>
              <a:rPr b="1" lang="es" sz="1200"/>
              <a:t>writelines(as.character(Prueba[[1]]))</a:t>
            </a:r>
            <a:endParaRPr b="1" sz="1200"/>
          </a:p>
          <a:p>
            <a:pPr indent="0" lvl="0" marL="0" rtl="0">
              <a:spcBef>
                <a:spcPts val="0"/>
              </a:spcBef>
              <a:spcAft>
                <a:spcPts val="0"/>
              </a:spcAft>
              <a:buNone/>
            </a:pPr>
            <a:r>
              <a:t/>
            </a:r>
            <a:endParaRPr b="1" sz="1200"/>
          </a:p>
        </p:txBody>
      </p:sp>
      <p:sp>
        <p:nvSpPr>
          <p:cNvPr id="1035" name="Shape 1035"/>
          <p:cNvSpPr txBox="1"/>
          <p:nvPr/>
        </p:nvSpPr>
        <p:spPr>
          <a:xfrm>
            <a:off x="6823575" y="191100"/>
            <a:ext cx="2165100" cy="26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wordcloud</a:t>
            </a:r>
            <a:endParaRPr/>
          </a:p>
          <a:p>
            <a:pPr indent="0" lvl="0" marL="0" rtl="0" algn="just">
              <a:spcBef>
                <a:spcPts val="0"/>
              </a:spcBef>
              <a:spcAft>
                <a:spcPts val="0"/>
              </a:spcAft>
              <a:buNone/>
            </a:pPr>
            <a:r>
              <a:rPr b="1" lang="es" sz="1000"/>
              <a:t>scale</a:t>
            </a:r>
            <a:r>
              <a:rPr lang="es" sz="1000"/>
              <a:t> → tamaño de la palabra más repetida, tamaño de la que menos</a:t>
            </a:r>
            <a:endParaRPr sz="1000"/>
          </a:p>
          <a:p>
            <a:pPr indent="0" lvl="0" marL="0" rtl="0" algn="just">
              <a:spcBef>
                <a:spcPts val="0"/>
              </a:spcBef>
              <a:spcAft>
                <a:spcPts val="0"/>
              </a:spcAft>
              <a:buNone/>
            </a:pPr>
            <a:r>
              <a:rPr b="1" lang="es" sz="1000"/>
              <a:t>max.words </a:t>
            </a:r>
            <a:r>
              <a:rPr lang="es" sz="1000"/>
              <a:t>→ nº max. palabras</a:t>
            </a:r>
            <a:endParaRPr sz="1000"/>
          </a:p>
          <a:p>
            <a:pPr indent="0" lvl="0" marL="0" rtl="0" algn="just">
              <a:spcBef>
                <a:spcPts val="0"/>
              </a:spcBef>
              <a:spcAft>
                <a:spcPts val="0"/>
              </a:spcAft>
              <a:buNone/>
            </a:pPr>
            <a:r>
              <a:rPr b="1" lang="es" sz="1000"/>
              <a:t>min.freq</a:t>
            </a:r>
            <a:r>
              <a:rPr lang="es" sz="1000"/>
              <a:t> → frecuencia mínima necesaria para que una palabra aparezca en el texto</a:t>
            </a:r>
            <a:endParaRPr sz="1000"/>
          </a:p>
          <a:p>
            <a:pPr indent="0" lvl="0" marL="0" rtl="0" algn="just">
              <a:spcBef>
                <a:spcPts val="0"/>
              </a:spcBef>
              <a:spcAft>
                <a:spcPts val="0"/>
              </a:spcAft>
              <a:buNone/>
            </a:pPr>
            <a:r>
              <a:rPr b="1" lang="es" sz="1000"/>
              <a:t>rot.per</a:t>
            </a:r>
            <a:r>
              <a:rPr lang="es" sz="1000"/>
              <a:t> → fraccion de palabras que giran.</a:t>
            </a:r>
            <a:endParaRPr sz="1000"/>
          </a:p>
          <a:p>
            <a:pPr indent="0" lvl="0" marL="0" rtl="0" algn="just">
              <a:spcBef>
                <a:spcPts val="0"/>
              </a:spcBef>
              <a:spcAft>
                <a:spcPts val="0"/>
              </a:spcAft>
              <a:buNone/>
            </a:pPr>
            <a:r>
              <a:rPr b="1" lang="es" sz="1000"/>
              <a:t>colors→</a:t>
            </a:r>
            <a:r>
              <a:rPr lang="es" sz="1000"/>
              <a:t> paleta de colores a usar</a:t>
            </a:r>
            <a:endParaRPr sz="1000"/>
          </a:p>
          <a:p>
            <a:pPr indent="0" lvl="0" marL="0" rtl="0" algn="just">
              <a:spcBef>
                <a:spcPts val="0"/>
              </a:spcBef>
              <a:spcAft>
                <a:spcPts val="0"/>
              </a:spcAft>
              <a:buNone/>
            </a:pPr>
            <a:r>
              <a:rPr b="1" lang="es" sz="1000"/>
              <a:t>ramdom.order</a:t>
            </a:r>
            <a:r>
              <a:rPr lang="es" sz="1000"/>
              <a:t> = FALSE → aparecen las palabras por orden de frecuencia, de mayor a menor.</a:t>
            </a:r>
            <a:endParaRPr sz="1000"/>
          </a:p>
          <a:p>
            <a:pPr indent="0" lvl="0" marL="0" rtl="0" algn="just">
              <a:spcBef>
                <a:spcPts val="0"/>
              </a:spcBef>
              <a:spcAft>
                <a:spcPts val="0"/>
              </a:spcAft>
              <a:buNone/>
            </a:pPr>
            <a:r>
              <a:rPr lang="es" sz="1000"/>
              <a:t>Puede haber warnings por solapamiento. </a:t>
            </a:r>
            <a:endParaRPr sz="1000"/>
          </a:p>
        </p:txBody>
      </p:sp>
      <p:pic>
        <p:nvPicPr>
          <p:cNvPr id="1036" name="Shape 1036"/>
          <p:cNvPicPr preferRelativeResize="0"/>
          <p:nvPr/>
        </p:nvPicPr>
        <p:blipFill>
          <a:blip r:embed="rId3">
            <a:alphaModFix/>
          </a:blip>
          <a:stretch>
            <a:fillRect/>
          </a:stretch>
        </p:blipFill>
        <p:spPr>
          <a:xfrm>
            <a:off x="211825" y="2972225"/>
            <a:ext cx="4320024" cy="1852150"/>
          </a:xfrm>
          <a:prstGeom prst="rect">
            <a:avLst/>
          </a:prstGeom>
          <a:noFill/>
          <a:ln>
            <a:noFill/>
          </a:ln>
        </p:spPr>
      </p:pic>
      <p:pic>
        <p:nvPicPr>
          <p:cNvPr id="1037" name="Shape 1037"/>
          <p:cNvPicPr preferRelativeResize="0"/>
          <p:nvPr/>
        </p:nvPicPr>
        <p:blipFill rotWithShape="1">
          <a:blip r:embed="rId4">
            <a:alphaModFix/>
          </a:blip>
          <a:srcRect b="16543" l="29467" r="26636" t="12423"/>
          <a:stretch/>
        </p:blipFill>
        <p:spPr>
          <a:xfrm>
            <a:off x="4669525" y="3080459"/>
            <a:ext cx="2091499" cy="1635675"/>
          </a:xfrm>
          <a:prstGeom prst="rect">
            <a:avLst/>
          </a:prstGeom>
          <a:noFill/>
          <a:ln>
            <a:noFill/>
          </a:ln>
        </p:spPr>
      </p:pic>
      <p:pic>
        <p:nvPicPr>
          <p:cNvPr id="1038" name="Shape 1038"/>
          <p:cNvPicPr preferRelativeResize="0"/>
          <p:nvPr/>
        </p:nvPicPr>
        <p:blipFill rotWithShape="1">
          <a:blip r:embed="rId5">
            <a:alphaModFix/>
          </a:blip>
          <a:srcRect b="14465" l="30354" r="28665" t="10740"/>
          <a:stretch/>
        </p:blipFill>
        <p:spPr>
          <a:xfrm>
            <a:off x="7048875" y="3024675"/>
            <a:ext cx="1714501" cy="17472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2" name="Shape 1042"/>
        <p:cNvGrpSpPr/>
        <p:nvPr/>
      </p:nvGrpSpPr>
      <p:grpSpPr>
        <a:xfrm>
          <a:off x="0" y="0"/>
          <a:ext cx="0" cy="0"/>
          <a:chOff x="0" y="0"/>
          <a:chExt cx="0" cy="0"/>
        </a:xfrm>
      </p:grpSpPr>
      <p:sp>
        <p:nvSpPr>
          <p:cNvPr id="1043" name="Shape 1043"/>
          <p:cNvSpPr txBox="1"/>
          <p:nvPr>
            <p:ph type="title"/>
          </p:nvPr>
        </p:nvSpPr>
        <p:spPr>
          <a:xfrm>
            <a:off x="211825" y="191100"/>
            <a:ext cx="8520600" cy="589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600"/>
              <a:t>Heatmaps</a:t>
            </a:r>
            <a:endParaRPr b="1" i="1" sz="2400"/>
          </a:p>
        </p:txBody>
      </p:sp>
      <p:pic>
        <p:nvPicPr>
          <p:cNvPr id="1044" name="Shape 1044"/>
          <p:cNvPicPr preferRelativeResize="0"/>
          <p:nvPr/>
        </p:nvPicPr>
        <p:blipFill>
          <a:blip r:embed="rId3">
            <a:alphaModFix/>
          </a:blip>
          <a:stretch>
            <a:fillRect/>
          </a:stretch>
        </p:blipFill>
        <p:spPr>
          <a:xfrm>
            <a:off x="3331925" y="880400"/>
            <a:ext cx="3392350" cy="794075"/>
          </a:xfrm>
          <a:prstGeom prst="rect">
            <a:avLst/>
          </a:prstGeom>
          <a:noFill/>
          <a:ln>
            <a:noFill/>
          </a:ln>
        </p:spPr>
      </p:pic>
      <p:sp>
        <p:nvSpPr>
          <p:cNvPr id="1045" name="Shape 1045"/>
          <p:cNvSpPr txBox="1"/>
          <p:nvPr/>
        </p:nvSpPr>
        <p:spPr>
          <a:xfrm>
            <a:off x="340150" y="719588"/>
            <a:ext cx="2929200" cy="1115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sz="1200"/>
              <a:t>Rown</a:t>
            </a:r>
            <a:r>
              <a:rPr lang="es" sz="1200"/>
              <a:t>=NA y </a:t>
            </a:r>
            <a:r>
              <a:rPr b="1" lang="es" sz="1200"/>
              <a:t>Colv</a:t>
            </a:r>
            <a:r>
              <a:rPr lang="es" sz="1200"/>
              <a:t>=NA evitan dibujar dendogramas.</a:t>
            </a:r>
            <a:endParaRPr sz="1200"/>
          </a:p>
          <a:p>
            <a:pPr indent="0" lvl="0" marL="0" rtl="0" algn="just">
              <a:spcBef>
                <a:spcPts val="0"/>
              </a:spcBef>
              <a:spcAft>
                <a:spcPts val="0"/>
              </a:spcAft>
              <a:buNone/>
            </a:pPr>
            <a:r>
              <a:rPr b="1" lang="es" sz="1200"/>
              <a:t>revC=TRUE </a:t>
            </a:r>
            <a:r>
              <a:rPr lang="es" sz="1200"/>
              <a:t>→ el orden de las variables de izda a derecha == orden de arriba abajo.</a:t>
            </a:r>
            <a:endParaRPr sz="1200"/>
          </a:p>
          <a:p>
            <a:pPr indent="0" lvl="0" marL="0" rtl="0" algn="just">
              <a:spcBef>
                <a:spcPts val="0"/>
              </a:spcBef>
              <a:spcAft>
                <a:spcPts val="0"/>
              </a:spcAft>
              <a:buNone/>
            </a:pPr>
            <a:r>
              <a:t/>
            </a:r>
            <a:endParaRPr sz="1200"/>
          </a:p>
          <a:p>
            <a:pPr indent="0" lvl="0" marL="0" rtl="0">
              <a:spcBef>
                <a:spcPts val="0"/>
              </a:spcBef>
              <a:spcAft>
                <a:spcPts val="0"/>
              </a:spcAft>
              <a:buNone/>
            </a:pPr>
            <a:r>
              <a:t/>
            </a:r>
            <a:endParaRPr b="1" sz="1200"/>
          </a:p>
        </p:txBody>
      </p:sp>
      <p:pic>
        <p:nvPicPr>
          <p:cNvPr id="1046" name="Shape 1046"/>
          <p:cNvPicPr preferRelativeResize="0"/>
          <p:nvPr/>
        </p:nvPicPr>
        <p:blipFill rotWithShape="1">
          <a:blip r:embed="rId4">
            <a:alphaModFix/>
          </a:blip>
          <a:srcRect b="0" l="20760" r="22961" t="0"/>
          <a:stretch/>
        </p:blipFill>
        <p:spPr>
          <a:xfrm>
            <a:off x="7224050" y="402156"/>
            <a:ext cx="1576800" cy="1564342"/>
          </a:xfrm>
          <a:prstGeom prst="rect">
            <a:avLst/>
          </a:prstGeom>
          <a:noFill/>
          <a:ln>
            <a:noFill/>
          </a:ln>
        </p:spPr>
      </p:pic>
      <p:sp>
        <p:nvSpPr>
          <p:cNvPr id="1047" name="Shape 1047"/>
          <p:cNvSpPr/>
          <p:nvPr/>
        </p:nvSpPr>
        <p:spPr>
          <a:xfrm>
            <a:off x="5647250" y="519350"/>
            <a:ext cx="1576800" cy="538200"/>
          </a:xfrm>
          <a:prstGeom prst="rightArrow">
            <a:avLst>
              <a:gd fmla="val 72092" name="adj1"/>
              <a:gd fmla="val 50000" name="adj2"/>
            </a:avLst>
          </a:prstGeom>
          <a:solidFill>
            <a:srgbClr val="1155CC">
              <a:alpha val="2365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b="1" lang="es" sz="1100"/>
              <a:t>A más claro, más relacionado</a:t>
            </a:r>
            <a:endParaRPr b="1" sz="1100"/>
          </a:p>
        </p:txBody>
      </p:sp>
      <p:cxnSp>
        <p:nvCxnSpPr>
          <p:cNvPr id="1048" name="Shape 1048"/>
          <p:cNvCxnSpPr/>
          <p:nvPr/>
        </p:nvCxnSpPr>
        <p:spPr>
          <a:xfrm>
            <a:off x="416100" y="2033625"/>
            <a:ext cx="8372400" cy="0"/>
          </a:xfrm>
          <a:prstGeom prst="straightConnector1">
            <a:avLst/>
          </a:prstGeom>
          <a:noFill/>
          <a:ln cap="flat" cmpd="sng" w="9525">
            <a:solidFill>
              <a:srgbClr val="000000"/>
            </a:solidFill>
            <a:prstDash val="solid"/>
            <a:round/>
            <a:headEnd len="med" w="med" type="none"/>
            <a:tailEnd len="med" w="med" type="none"/>
          </a:ln>
        </p:spPr>
      </p:cxnSp>
      <p:pic>
        <p:nvPicPr>
          <p:cNvPr id="1049" name="Shape 1049"/>
          <p:cNvPicPr preferRelativeResize="0"/>
          <p:nvPr/>
        </p:nvPicPr>
        <p:blipFill rotWithShape="1">
          <a:blip r:embed="rId5">
            <a:alphaModFix/>
          </a:blip>
          <a:srcRect b="0" l="16363" r="16903" t="0"/>
          <a:stretch/>
        </p:blipFill>
        <p:spPr>
          <a:xfrm>
            <a:off x="502825" y="2905325"/>
            <a:ext cx="2402725" cy="2010325"/>
          </a:xfrm>
          <a:prstGeom prst="rect">
            <a:avLst/>
          </a:prstGeom>
          <a:noFill/>
          <a:ln>
            <a:noFill/>
          </a:ln>
        </p:spPr>
      </p:pic>
      <p:pic>
        <p:nvPicPr>
          <p:cNvPr id="1050" name="Shape 1050"/>
          <p:cNvPicPr preferRelativeResize="0"/>
          <p:nvPr/>
        </p:nvPicPr>
        <p:blipFill rotWithShape="1">
          <a:blip r:embed="rId6">
            <a:alphaModFix/>
          </a:blip>
          <a:srcRect b="0" l="0" r="28171" t="0"/>
          <a:stretch/>
        </p:blipFill>
        <p:spPr>
          <a:xfrm>
            <a:off x="340150" y="2171475"/>
            <a:ext cx="2929200" cy="671100"/>
          </a:xfrm>
          <a:prstGeom prst="rect">
            <a:avLst/>
          </a:prstGeom>
          <a:noFill/>
          <a:ln>
            <a:noFill/>
          </a:ln>
        </p:spPr>
      </p:pic>
      <p:pic>
        <p:nvPicPr>
          <p:cNvPr id="1051" name="Shape 1051"/>
          <p:cNvPicPr preferRelativeResize="0"/>
          <p:nvPr/>
        </p:nvPicPr>
        <p:blipFill>
          <a:blip r:embed="rId7">
            <a:alphaModFix/>
          </a:blip>
          <a:stretch>
            <a:fillRect/>
          </a:stretch>
        </p:blipFill>
        <p:spPr>
          <a:xfrm>
            <a:off x="3506300" y="2100738"/>
            <a:ext cx="4073501" cy="794075"/>
          </a:xfrm>
          <a:prstGeom prst="rect">
            <a:avLst/>
          </a:prstGeom>
          <a:noFill/>
          <a:ln>
            <a:noFill/>
          </a:ln>
        </p:spPr>
      </p:pic>
      <p:pic>
        <p:nvPicPr>
          <p:cNvPr id="1052" name="Shape 1052"/>
          <p:cNvPicPr preferRelativeResize="0"/>
          <p:nvPr/>
        </p:nvPicPr>
        <p:blipFill rotWithShape="1">
          <a:blip r:embed="rId8">
            <a:alphaModFix/>
          </a:blip>
          <a:srcRect b="0" l="16966" r="15679" t="0"/>
          <a:stretch/>
        </p:blipFill>
        <p:spPr>
          <a:xfrm>
            <a:off x="4821250" y="3080525"/>
            <a:ext cx="2184900" cy="18351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6" name="Shape 1056"/>
        <p:cNvGrpSpPr/>
        <p:nvPr/>
      </p:nvGrpSpPr>
      <p:grpSpPr>
        <a:xfrm>
          <a:off x="0" y="0"/>
          <a:ext cx="0" cy="0"/>
          <a:chOff x="0" y="0"/>
          <a:chExt cx="0" cy="0"/>
        </a:xfrm>
      </p:grpSpPr>
      <p:sp>
        <p:nvSpPr>
          <p:cNvPr id="1057" name="Shape 1057"/>
          <p:cNvSpPr txBox="1"/>
          <p:nvPr>
            <p:ph type="title"/>
          </p:nvPr>
        </p:nvSpPr>
        <p:spPr>
          <a:xfrm>
            <a:off x="211825" y="191100"/>
            <a:ext cx="8520600" cy="589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600"/>
              <a:t>Heatmaps</a:t>
            </a:r>
            <a:endParaRPr b="1" i="1" sz="2400"/>
          </a:p>
        </p:txBody>
      </p:sp>
      <p:pic>
        <p:nvPicPr>
          <p:cNvPr id="1058" name="Shape 1058"/>
          <p:cNvPicPr preferRelativeResize="0"/>
          <p:nvPr/>
        </p:nvPicPr>
        <p:blipFill>
          <a:blip r:embed="rId3">
            <a:alphaModFix/>
          </a:blip>
          <a:stretch>
            <a:fillRect/>
          </a:stretch>
        </p:blipFill>
        <p:spPr>
          <a:xfrm>
            <a:off x="211825" y="780300"/>
            <a:ext cx="4068150" cy="965100"/>
          </a:xfrm>
          <a:prstGeom prst="rect">
            <a:avLst/>
          </a:prstGeom>
          <a:noFill/>
          <a:ln>
            <a:noFill/>
          </a:ln>
        </p:spPr>
      </p:pic>
      <p:pic>
        <p:nvPicPr>
          <p:cNvPr id="1059" name="Shape 1059"/>
          <p:cNvPicPr preferRelativeResize="0"/>
          <p:nvPr/>
        </p:nvPicPr>
        <p:blipFill rotWithShape="1">
          <a:blip r:embed="rId4">
            <a:alphaModFix/>
          </a:blip>
          <a:srcRect b="6340" l="20297" r="25342" t="0"/>
          <a:stretch/>
        </p:blipFill>
        <p:spPr>
          <a:xfrm>
            <a:off x="4470825" y="191100"/>
            <a:ext cx="1594640" cy="1554300"/>
          </a:xfrm>
          <a:prstGeom prst="rect">
            <a:avLst/>
          </a:prstGeom>
          <a:noFill/>
          <a:ln>
            <a:noFill/>
          </a:ln>
        </p:spPr>
      </p:pic>
      <p:sp>
        <p:nvSpPr>
          <p:cNvPr id="1060" name="Shape 1060"/>
          <p:cNvSpPr txBox="1"/>
          <p:nvPr/>
        </p:nvSpPr>
        <p:spPr>
          <a:xfrm>
            <a:off x="6360550" y="256550"/>
            <a:ext cx="2465400" cy="1351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100"/>
              <a:t>En este caso, a más rojo, más “cero” indica, por lo tanto la distancia euclídea es más pequeña y más parecidos son.</a:t>
            </a:r>
            <a:endParaRPr sz="1100"/>
          </a:p>
          <a:p>
            <a:pPr indent="0" lvl="0" marL="0" rtl="0" algn="just">
              <a:spcBef>
                <a:spcPts val="0"/>
              </a:spcBef>
              <a:spcAft>
                <a:spcPts val="0"/>
              </a:spcAft>
              <a:buNone/>
            </a:pPr>
            <a:r>
              <a:rPr b="1" lang="es" sz="1100"/>
              <a:t>symm=TRUE</a:t>
            </a:r>
            <a:r>
              <a:rPr lang="es" sz="1100"/>
              <a:t> → Es simétrica.</a:t>
            </a:r>
            <a:endParaRPr sz="1100"/>
          </a:p>
          <a:p>
            <a:pPr indent="0" lvl="0" marL="0" rtl="0" algn="just">
              <a:spcBef>
                <a:spcPts val="0"/>
              </a:spcBef>
              <a:spcAft>
                <a:spcPts val="0"/>
              </a:spcAft>
              <a:buNone/>
            </a:pPr>
            <a:r>
              <a:rPr b="1" lang="es" sz="1100"/>
              <a:t>margins=c(9,9)</a:t>
            </a:r>
            <a:r>
              <a:rPr lang="es" sz="1100"/>
              <a:t> → tamaño para las etiquetas</a:t>
            </a:r>
            <a:endParaRPr sz="1100"/>
          </a:p>
        </p:txBody>
      </p:sp>
      <p:cxnSp>
        <p:nvCxnSpPr>
          <p:cNvPr id="1061" name="Shape 1061"/>
          <p:cNvCxnSpPr/>
          <p:nvPr/>
        </p:nvCxnSpPr>
        <p:spPr>
          <a:xfrm>
            <a:off x="428625" y="1983575"/>
            <a:ext cx="8184600" cy="0"/>
          </a:xfrm>
          <a:prstGeom prst="straightConnector1">
            <a:avLst/>
          </a:prstGeom>
          <a:noFill/>
          <a:ln cap="flat" cmpd="sng" w="19050">
            <a:solidFill>
              <a:srgbClr val="000000"/>
            </a:solidFill>
            <a:prstDash val="solid"/>
            <a:round/>
            <a:headEnd len="med" w="med" type="none"/>
            <a:tailEnd len="med" w="med" type="none"/>
          </a:ln>
        </p:spPr>
      </p:cxnSp>
      <p:sp>
        <p:nvSpPr>
          <p:cNvPr id="1062" name="Shape 1062"/>
          <p:cNvSpPr txBox="1"/>
          <p:nvPr>
            <p:ph type="title"/>
          </p:nvPr>
        </p:nvSpPr>
        <p:spPr>
          <a:xfrm>
            <a:off x="311700" y="2139500"/>
            <a:ext cx="8520600" cy="589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600"/>
              <a:t>Dendogramas: </a:t>
            </a:r>
            <a:r>
              <a:rPr lang="es" sz="2400"/>
              <a:t>clasifico por grupos con una característica (distancia) parecida</a:t>
            </a:r>
            <a:endParaRPr b="1" i="1" sz="2400"/>
          </a:p>
        </p:txBody>
      </p:sp>
      <p:sp>
        <p:nvSpPr>
          <p:cNvPr id="1063" name="Shape 1063"/>
          <p:cNvSpPr txBox="1"/>
          <p:nvPr/>
        </p:nvSpPr>
        <p:spPr>
          <a:xfrm>
            <a:off x="350175" y="2628575"/>
            <a:ext cx="8341500" cy="375300"/>
          </a:xfrm>
          <a:prstGeom prst="rect">
            <a:avLst/>
          </a:prstGeom>
          <a:noFill/>
          <a:ln>
            <a:noFill/>
          </a:ln>
        </p:spPr>
        <p:txBody>
          <a:bodyPr anchorCtr="0" anchor="t" bIns="91425" lIns="91425" spcFirstLastPara="1" rIns="91425" wrap="square" tIns="91425">
            <a:noAutofit/>
          </a:bodyPr>
          <a:lstStyle/>
          <a:p>
            <a:pPr indent="-304800" lvl="0" marL="457200" rtl="0">
              <a:spcBef>
                <a:spcPts val="0"/>
              </a:spcBef>
              <a:spcAft>
                <a:spcPts val="0"/>
              </a:spcAft>
              <a:buSzPts val="1200"/>
              <a:buChar char="❏"/>
            </a:pPr>
            <a:r>
              <a:rPr lang="es" sz="1200"/>
              <a:t>Algoritmos de clustering (agrupamiento) jerárquico: </a:t>
            </a:r>
            <a:r>
              <a:rPr b="1" i="1" lang="es" sz="1200"/>
              <a:t>método de enlace completo</a:t>
            </a:r>
            <a:r>
              <a:rPr lang="es" sz="1200"/>
              <a:t>. </a:t>
            </a:r>
            <a:endParaRPr sz="1200"/>
          </a:p>
        </p:txBody>
      </p:sp>
      <p:pic>
        <p:nvPicPr>
          <p:cNvPr id="1064" name="Shape 1064"/>
          <p:cNvPicPr preferRelativeResize="0"/>
          <p:nvPr/>
        </p:nvPicPr>
        <p:blipFill>
          <a:blip r:embed="rId5">
            <a:alphaModFix/>
          </a:blip>
          <a:stretch>
            <a:fillRect/>
          </a:stretch>
        </p:blipFill>
        <p:spPr>
          <a:xfrm>
            <a:off x="428625" y="3122800"/>
            <a:ext cx="3294374" cy="1060350"/>
          </a:xfrm>
          <a:prstGeom prst="rect">
            <a:avLst/>
          </a:prstGeom>
          <a:noFill/>
          <a:ln>
            <a:noFill/>
          </a:ln>
        </p:spPr>
      </p:pic>
      <p:pic>
        <p:nvPicPr>
          <p:cNvPr id="1065" name="Shape 1065"/>
          <p:cNvPicPr preferRelativeResize="0"/>
          <p:nvPr/>
        </p:nvPicPr>
        <p:blipFill>
          <a:blip r:embed="rId6">
            <a:alphaModFix/>
          </a:blip>
          <a:stretch>
            <a:fillRect/>
          </a:stretch>
        </p:blipFill>
        <p:spPr>
          <a:xfrm>
            <a:off x="3752475" y="3510350"/>
            <a:ext cx="2183626" cy="1419525"/>
          </a:xfrm>
          <a:prstGeom prst="rect">
            <a:avLst/>
          </a:prstGeom>
          <a:noFill/>
          <a:ln>
            <a:noFill/>
          </a:ln>
        </p:spPr>
      </p:pic>
      <p:pic>
        <p:nvPicPr>
          <p:cNvPr id="1066" name="Shape 1066"/>
          <p:cNvPicPr preferRelativeResize="0"/>
          <p:nvPr/>
        </p:nvPicPr>
        <p:blipFill>
          <a:blip r:embed="rId7">
            <a:alphaModFix/>
          </a:blip>
          <a:stretch>
            <a:fillRect/>
          </a:stretch>
        </p:blipFill>
        <p:spPr>
          <a:xfrm>
            <a:off x="5965575" y="3122800"/>
            <a:ext cx="2866724" cy="743925"/>
          </a:xfrm>
          <a:prstGeom prst="rect">
            <a:avLst/>
          </a:prstGeom>
          <a:noFill/>
          <a:ln>
            <a:noFill/>
          </a:ln>
        </p:spPr>
      </p:pic>
      <p:pic>
        <p:nvPicPr>
          <p:cNvPr id="1067" name="Shape 1067"/>
          <p:cNvPicPr preferRelativeResize="0"/>
          <p:nvPr/>
        </p:nvPicPr>
        <p:blipFill rotWithShape="1">
          <a:blip r:embed="rId8">
            <a:alphaModFix/>
          </a:blip>
          <a:srcRect b="0" l="-1201" r="6585" t="69781"/>
          <a:stretch/>
        </p:blipFill>
        <p:spPr>
          <a:xfrm>
            <a:off x="5965575" y="4127217"/>
            <a:ext cx="2866725" cy="64375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Shape 1072"/>
          <p:cNvSpPr txBox="1"/>
          <p:nvPr>
            <p:ph type="title"/>
          </p:nvPr>
        </p:nvSpPr>
        <p:spPr>
          <a:xfrm>
            <a:off x="311700" y="158300"/>
            <a:ext cx="8520600" cy="589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600"/>
              <a:t>Dendogramas: </a:t>
            </a:r>
            <a:endParaRPr b="1" i="1" sz="2400"/>
          </a:p>
        </p:txBody>
      </p:sp>
      <p:pic>
        <p:nvPicPr>
          <p:cNvPr id="1073" name="Shape 1073"/>
          <p:cNvPicPr preferRelativeResize="0"/>
          <p:nvPr/>
        </p:nvPicPr>
        <p:blipFill>
          <a:blip r:embed="rId3">
            <a:alphaModFix/>
          </a:blip>
          <a:stretch>
            <a:fillRect/>
          </a:stretch>
        </p:blipFill>
        <p:spPr>
          <a:xfrm>
            <a:off x="2667850" y="368725"/>
            <a:ext cx="2566374" cy="1464250"/>
          </a:xfrm>
          <a:prstGeom prst="rect">
            <a:avLst/>
          </a:prstGeom>
          <a:noFill/>
          <a:ln>
            <a:noFill/>
          </a:ln>
        </p:spPr>
      </p:pic>
      <p:pic>
        <p:nvPicPr>
          <p:cNvPr id="1074" name="Shape 1074"/>
          <p:cNvPicPr preferRelativeResize="0"/>
          <p:nvPr/>
        </p:nvPicPr>
        <p:blipFill>
          <a:blip r:embed="rId4">
            <a:alphaModFix/>
          </a:blip>
          <a:stretch>
            <a:fillRect/>
          </a:stretch>
        </p:blipFill>
        <p:spPr>
          <a:xfrm>
            <a:off x="5342550" y="158302"/>
            <a:ext cx="3429899" cy="1674673"/>
          </a:xfrm>
          <a:prstGeom prst="rect">
            <a:avLst/>
          </a:prstGeom>
          <a:noFill/>
          <a:ln>
            <a:noFill/>
          </a:ln>
        </p:spPr>
      </p:pic>
      <p:sp>
        <p:nvSpPr>
          <p:cNvPr id="1075" name="Shape 1075"/>
          <p:cNvSpPr txBox="1"/>
          <p:nvPr/>
        </p:nvSpPr>
        <p:spPr>
          <a:xfrm>
            <a:off x="240900" y="819700"/>
            <a:ext cx="2318700" cy="7509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s" sz="1000"/>
              <a:t>set(dendograma, what=””,valor) → provisional</a:t>
            </a:r>
            <a:endParaRPr b="1" sz="1000"/>
          </a:p>
          <a:p>
            <a:pPr indent="0" lvl="0" marL="0" algn="ctr">
              <a:spcBef>
                <a:spcPts val="0"/>
              </a:spcBef>
              <a:spcAft>
                <a:spcPts val="0"/>
              </a:spcAft>
              <a:buNone/>
            </a:pPr>
            <a:r>
              <a:rPr b="1" lang="es" sz="1000"/>
              <a:t>dendograma=set(dendograma,what=””, vaslor) → permanente</a:t>
            </a:r>
            <a:endParaRPr b="1" sz="1000"/>
          </a:p>
        </p:txBody>
      </p:sp>
      <p:cxnSp>
        <p:nvCxnSpPr>
          <p:cNvPr id="1076" name="Shape 1076"/>
          <p:cNvCxnSpPr/>
          <p:nvPr/>
        </p:nvCxnSpPr>
        <p:spPr>
          <a:xfrm flipH="1" rot="10800000">
            <a:off x="2568625" y="2033750"/>
            <a:ext cx="5819100" cy="24900"/>
          </a:xfrm>
          <a:prstGeom prst="straightConnector1">
            <a:avLst/>
          </a:prstGeom>
          <a:noFill/>
          <a:ln cap="flat" cmpd="sng" w="19050">
            <a:solidFill>
              <a:srgbClr val="000000"/>
            </a:solidFill>
            <a:prstDash val="solid"/>
            <a:round/>
            <a:headEnd len="med" w="med" type="none"/>
            <a:tailEnd len="med" w="med" type="none"/>
          </a:ln>
        </p:spPr>
      </p:cxnSp>
      <p:pic>
        <p:nvPicPr>
          <p:cNvPr id="1077" name="Shape 1077"/>
          <p:cNvPicPr preferRelativeResize="0"/>
          <p:nvPr/>
        </p:nvPicPr>
        <p:blipFill>
          <a:blip r:embed="rId5">
            <a:alphaModFix/>
          </a:blip>
          <a:stretch>
            <a:fillRect/>
          </a:stretch>
        </p:blipFill>
        <p:spPr>
          <a:xfrm>
            <a:off x="240900" y="2234275"/>
            <a:ext cx="3204650" cy="828650"/>
          </a:xfrm>
          <a:prstGeom prst="rect">
            <a:avLst/>
          </a:prstGeom>
          <a:noFill/>
          <a:ln>
            <a:noFill/>
          </a:ln>
        </p:spPr>
      </p:pic>
      <p:pic>
        <p:nvPicPr>
          <p:cNvPr id="1078" name="Shape 1078"/>
          <p:cNvPicPr preferRelativeResize="0"/>
          <p:nvPr/>
        </p:nvPicPr>
        <p:blipFill>
          <a:blip r:embed="rId6">
            <a:alphaModFix/>
          </a:blip>
          <a:stretch>
            <a:fillRect/>
          </a:stretch>
        </p:blipFill>
        <p:spPr>
          <a:xfrm>
            <a:off x="240900" y="3137975"/>
            <a:ext cx="2876323" cy="1674675"/>
          </a:xfrm>
          <a:prstGeom prst="rect">
            <a:avLst/>
          </a:prstGeom>
          <a:noFill/>
          <a:ln>
            <a:noFill/>
          </a:ln>
        </p:spPr>
      </p:pic>
      <p:pic>
        <p:nvPicPr>
          <p:cNvPr id="1079" name="Shape 1079"/>
          <p:cNvPicPr preferRelativeResize="0"/>
          <p:nvPr/>
        </p:nvPicPr>
        <p:blipFill>
          <a:blip r:embed="rId7">
            <a:alphaModFix/>
          </a:blip>
          <a:stretch>
            <a:fillRect/>
          </a:stretch>
        </p:blipFill>
        <p:spPr>
          <a:xfrm>
            <a:off x="2852464" y="2757725"/>
            <a:ext cx="2381762" cy="1674675"/>
          </a:xfrm>
          <a:prstGeom prst="rect">
            <a:avLst/>
          </a:prstGeom>
          <a:noFill/>
          <a:ln>
            <a:noFill/>
          </a:ln>
        </p:spPr>
      </p:pic>
      <p:sp>
        <p:nvSpPr>
          <p:cNvPr id="1080" name="Shape 1080"/>
          <p:cNvSpPr txBox="1"/>
          <p:nvPr/>
        </p:nvSpPr>
        <p:spPr>
          <a:xfrm>
            <a:off x="311700" y="1808825"/>
            <a:ext cx="1794000" cy="3504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s"/>
              <a:t>Colores por factor</a:t>
            </a:r>
            <a:endParaRPr b="1"/>
          </a:p>
        </p:txBody>
      </p:sp>
      <p:cxnSp>
        <p:nvCxnSpPr>
          <p:cNvPr id="1081" name="Shape 1081"/>
          <p:cNvCxnSpPr/>
          <p:nvPr/>
        </p:nvCxnSpPr>
        <p:spPr>
          <a:xfrm>
            <a:off x="5234225" y="2058660"/>
            <a:ext cx="0" cy="2890800"/>
          </a:xfrm>
          <a:prstGeom prst="straightConnector1">
            <a:avLst/>
          </a:prstGeom>
          <a:noFill/>
          <a:ln cap="flat" cmpd="sng" w="19050">
            <a:solidFill>
              <a:srgbClr val="000000"/>
            </a:solidFill>
            <a:prstDash val="solid"/>
            <a:round/>
            <a:headEnd len="med" w="med" type="none"/>
            <a:tailEnd len="med" w="med" type="none"/>
          </a:ln>
        </p:spPr>
      </p:cxnSp>
      <p:pic>
        <p:nvPicPr>
          <p:cNvPr id="1082" name="Shape 1082"/>
          <p:cNvPicPr preferRelativeResize="0"/>
          <p:nvPr/>
        </p:nvPicPr>
        <p:blipFill>
          <a:blip r:embed="rId8">
            <a:alphaModFix/>
          </a:blip>
          <a:stretch>
            <a:fillRect/>
          </a:stretch>
        </p:blipFill>
        <p:spPr>
          <a:xfrm>
            <a:off x="5533675" y="2259425"/>
            <a:ext cx="1794000" cy="1261402"/>
          </a:xfrm>
          <a:prstGeom prst="rect">
            <a:avLst/>
          </a:prstGeom>
          <a:noFill/>
          <a:ln>
            <a:noFill/>
          </a:ln>
        </p:spPr>
      </p:pic>
      <p:sp>
        <p:nvSpPr>
          <p:cNvPr id="1083" name="Shape 1083"/>
          <p:cNvSpPr txBox="1"/>
          <p:nvPr/>
        </p:nvSpPr>
        <p:spPr>
          <a:xfrm>
            <a:off x="7424500" y="2514675"/>
            <a:ext cx="1539000" cy="750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s" sz="1200"/>
              <a:t>library("circlize")</a:t>
            </a:r>
            <a:endParaRPr b="1" sz="1200"/>
          </a:p>
          <a:p>
            <a:pPr indent="0" lvl="0" marL="0" rtl="0">
              <a:spcBef>
                <a:spcPts val="0"/>
              </a:spcBef>
              <a:spcAft>
                <a:spcPts val="0"/>
              </a:spcAft>
              <a:buNone/>
            </a:pPr>
            <a:r>
              <a:rPr b="1" lang="es" sz="1200"/>
              <a:t>circlize_dendrogram(dend.AMM2)</a:t>
            </a:r>
            <a:endParaRPr b="1"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txBox="1"/>
          <p:nvPr>
            <p:ph type="title"/>
          </p:nvPr>
        </p:nvSpPr>
        <p:spPr>
          <a:xfrm>
            <a:off x="311700" y="315925"/>
            <a:ext cx="7706400" cy="576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Regresión doble logarítmica</a:t>
            </a:r>
            <a:endParaRPr/>
          </a:p>
        </p:txBody>
      </p:sp>
      <p:pic>
        <p:nvPicPr>
          <p:cNvPr id="146" name="Shape 146"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439525" y="1042334"/>
            <a:ext cx="1943100" cy="219075"/>
          </a:xfrm>
          <a:prstGeom prst="rect">
            <a:avLst/>
          </a:prstGeom>
          <a:noFill/>
          <a:ln>
            <a:noFill/>
          </a:ln>
        </p:spPr>
      </p:pic>
      <p:cxnSp>
        <p:nvCxnSpPr>
          <p:cNvPr id="147" name="Shape 147"/>
          <p:cNvCxnSpPr/>
          <p:nvPr/>
        </p:nvCxnSpPr>
        <p:spPr>
          <a:xfrm>
            <a:off x="2524925" y="1156075"/>
            <a:ext cx="312000" cy="0"/>
          </a:xfrm>
          <a:prstGeom prst="straightConnector1">
            <a:avLst/>
          </a:prstGeom>
          <a:noFill/>
          <a:ln cap="flat" cmpd="sng" w="9525">
            <a:solidFill>
              <a:srgbClr val="000000"/>
            </a:solidFill>
            <a:prstDash val="solid"/>
            <a:round/>
            <a:headEnd len="med" w="med" type="none"/>
            <a:tailEnd len="med" w="med" type="triangle"/>
          </a:ln>
        </p:spPr>
      </p:cxnSp>
      <p:sp>
        <p:nvSpPr>
          <p:cNvPr id="148" name="Shape 148"/>
          <p:cNvSpPr/>
          <p:nvPr/>
        </p:nvSpPr>
        <p:spPr>
          <a:xfrm>
            <a:off x="2942700" y="917597"/>
            <a:ext cx="161100" cy="474300"/>
          </a:xfrm>
          <a:prstGeom prst="leftBrace">
            <a:avLst>
              <a:gd fmla="val 33147" name="adj1"/>
              <a:gd fmla="val 50000" name="adj2"/>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49" name="Shape 149"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3310925" y="904213"/>
            <a:ext cx="3524250" cy="495300"/>
          </a:xfrm>
          <a:prstGeom prst="rect">
            <a:avLst/>
          </a:prstGeom>
          <a:noFill/>
          <a:ln>
            <a:noFill/>
          </a:ln>
        </p:spPr>
      </p:pic>
      <p:sp>
        <p:nvSpPr>
          <p:cNvPr id="150" name="Shape 150"/>
          <p:cNvSpPr txBox="1"/>
          <p:nvPr/>
        </p:nvSpPr>
        <p:spPr>
          <a:xfrm>
            <a:off x="7094150" y="904225"/>
            <a:ext cx="1685400" cy="39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a:t>Función potencial</a:t>
            </a:r>
            <a:endParaRPr/>
          </a:p>
        </p:txBody>
      </p:sp>
      <p:pic>
        <p:nvPicPr>
          <p:cNvPr id="151" name="Shape 151"/>
          <p:cNvPicPr preferRelativeResize="0"/>
          <p:nvPr/>
        </p:nvPicPr>
        <p:blipFill>
          <a:blip r:embed="rId5">
            <a:alphaModFix/>
          </a:blip>
          <a:stretch>
            <a:fillRect/>
          </a:stretch>
        </p:blipFill>
        <p:spPr>
          <a:xfrm>
            <a:off x="311700" y="1754050"/>
            <a:ext cx="3667575" cy="2876525"/>
          </a:xfrm>
          <a:prstGeom prst="rect">
            <a:avLst/>
          </a:prstGeom>
          <a:noFill/>
          <a:ln>
            <a:noFill/>
          </a:ln>
        </p:spPr>
      </p:pic>
      <p:cxnSp>
        <p:nvCxnSpPr>
          <p:cNvPr id="152" name="Shape 152"/>
          <p:cNvCxnSpPr/>
          <p:nvPr/>
        </p:nvCxnSpPr>
        <p:spPr>
          <a:xfrm>
            <a:off x="4946875" y="1679125"/>
            <a:ext cx="0" cy="3146100"/>
          </a:xfrm>
          <a:prstGeom prst="straightConnector1">
            <a:avLst/>
          </a:prstGeom>
          <a:noFill/>
          <a:ln cap="flat" cmpd="sng" w="19050">
            <a:solidFill>
              <a:srgbClr val="000000"/>
            </a:solidFill>
            <a:prstDash val="solid"/>
            <a:round/>
            <a:headEnd len="med" w="med" type="none"/>
            <a:tailEnd len="med" w="med" type="none"/>
          </a:ln>
        </p:spPr>
      </p:cxnSp>
      <p:pic>
        <p:nvPicPr>
          <p:cNvPr id="153" name="Shape 153"/>
          <p:cNvPicPr preferRelativeResize="0"/>
          <p:nvPr/>
        </p:nvPicPr>
        <p:blipFill>
          <a:blip r:embed="rId6">
            <a:alphaModFix/>
          </a:blip>
          <a:stretch>
            <a:fillRect/>
          </a:stretch>
        </p:blipFill>
        <p:spPr>
          <a:xfrm>
            <a:off x="2187325" y="3091491"/>
            <a:ext cx="2684525" cy="1682484"/>
          </a:xfrm>
          <a:prstGeom prst="rect">
            <a:avLst/>
          </a:prstGeom>
          <a:noFill/>
          <a:ln>
            <a:noFill/>
          </a:ln>
        </p:spPr>
      </p:pic>
      <p:pic>
        <p:nvPicPr>
          <p:cNvPr id="154" name="Shape 154"/>
          <p:cNvPicPr preferRelativeResize="0"/>
          <p:nvPr/>
        </p:nvPicPr>
        <p:blipFill>
          <a:blip r:embed="rId7">
            <a:alphaModFix/>
          </a:blip>
          <a:stretch>
            <a:fillRect/>
          </a:stretch>
        </p:blipFill>
        <p:spPr>
          <a:xfrm>
            <a:off x="5227800" y="1754052"/>
            <a:ext cx="2790299" cy="1197723"/>
          </a:xfrm>
          <a:prstGeom prst="rect">
            <a:avLst/>
          </a:prstGeom>
          <a:noFill/>
          <a:ln>
            <a:noFill/>
          </a:ln>
        </p:spPr>
      </p:pic>
      <p:pic>
        <p:nvPicPr>
          <p:cNvPr id="155" name="Shape 155"/>
          <p:cNvPicPr preferRelativeResize="0"/>
          <p:nvPr/>
        </p:nvPicPr>
        <p:blipFill>
          <a:blip r:embed="rId8">
            <a:alphaModFix/>
          </a:blip>
          <a:stretch>
            <a:fillRect/>
          </a:stretch>
        </p:blipFill>
        <p:spPr>
          <a:xfrm>
            <a:off x="5670425" y="3091492"/>
            <a:ext cx="2684525" cy="1682483"/>
          </a:xfrm>
          <a:prstGeom prst="rect">
            <a:avLst/>
          </a:prstGeom>
          <a:noFill/>
          <a:ln>
            <a:noFill/>
          </a:ln>
        </p:spPr>
      </p:pic>
      <p:pic>
        <p:nvPicPr>
          <p:cNvPr id="156" name="Shape 156"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9">
            <a:alphaModFix/>
          </a:blip>
          <a:stretch>
            <a:fillRect/>
          </a:stretch>
        </p:blipFill>
        <p:spPr>
          <a:xfrm>
            <a:off x="6965700" y="1877700"/>
            <a:ext cx="1676400" cy="2286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7" name="Shape 1087"/>
        <p:cNvGrpSpPr/>
        <p:nvPr/>
      </p:nvGrpSpPr>
      <p:grpSpPr>
        <a:xfrm>
          <a:off x="0" y="0"/>
          <a:ext cx="0" cy="0"/>
          <a:chOff x="0" y="0"/>
          <a:chExt cx="0" cy="0"/>
        </a:xfrm>
      </p:grpSpPr>
      <p:sp>
        <p:nvSpPr>
          <p:cNvPr id="1088" name="Shape 1088"/>
          <p:cNvSpPr txBox="1"/>
          <p:nvPr>
            <p:ph type="title"/>
          </p:nvPr>
        </p:nvSpPr>
        <p:spPr>
          <a:xfrm>
            <a:off x="311700" y="158300"/>
            <a:ext cx="8520600" cy="589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600"/>
              <a:t>Burbujas: </a:t>
            </a:r>
            <a:r>
              <a:rPr lang="es" sz="2400"/>
              <a:t>la importancia de la variable se indica con su tamaño.</a:t>
            </a:r>
            <a:endParaRPr b="1" i="1" sz="2400"/>
          </a:p>
        </p:txBody>
      </p:sp>
      <p:sp>
        <p:nvSpPr>
          <p:cNvPr id="1089" name="Shape 1089"/>
          <p:cNvSpPr txBox="1"/>
          <p:nvPr/>
        </p:nvSpPr>
        <p:spPr>
          <a:xfrm>
            <a:off x="136500" y="663788"/>
            <a:ext cx="3345600" cy="1236900"/>
          </a:xfrm>
          <a:prstGeom prst="rect">
            <a:avLst/>
          </a:prstGeom>
          <a:noFill/>
          <a:ln>
            <a:noFill/>
          </a:ln>
        </p:spPr>
        <p:txBody>
          <a:bodyPr anchorCtr="0" anchor="t" bIns="91425" lIns="91425" spcFirstLastPara="1" rIns="91425" wrap="square" tIns="91425">
            <a:noAutofit/>
          </a:bodyPr>
          <a:lstStyle/>
          <a:p>
            <a:pPr indent="-304800" lvl="0" marL="457200" rtl="0">
              <a:spcBef>
                <a:spcPts val="0"/>
              </a:spcBef>
              <a:spcAft>
                <a:spcPts val="0"/>
              </a:spcAft>
              <a:buSzPts val="1200"/>
              <a:buChar char="❏"/>
            </a:pPr>
            <a:r>
              <a:rPr b="1" lang="es" sz="1200"/>
              <a:t>symbols(x,y,figura=z)</a:t>
            </a:r>
            <a:r>
              <a:rPr lang="es" sz="1200"/>
              <a:t> → </a:t>
            </a:r>
            <a:r>
              <a:rPr b="1" lang="es" sz="1200"/>
              <a:t>x</a:t>
            </a:r>
            <a:r>
              <a:rPr lang="es" sz="1200"/>
              <a:t> e </a:t>
            </a:r>
            <a:r>
              <a:rPr b="1" lang="es" sz="1200"/>
              <a:t>y</a:t>
            </a:r>
            <a:r>
              <a:rPr lang="es" sz="1200"/>
              <a:t> coordenadas de las variables // </a:t>
            </a:r>
            <a:r>
              <a:rPr b="1" lang="es" sz="1200"/>
              <a:t>figura</a:t>
            </a:r>
            <a:r>
              <a:rPr lang="es" sz="1200"/>
              <a:t> → circles, squares, stars, etc.</a:t>
            </a:r>
            <a:endParaRPr sz="1200"/>
          </a:p>
          <a:p>
            <a:pPr indent="-304800" lvl="0" marL="457200" rtl="0">
              <a:spcBef>
                <a:spcPts val="0"/>
              </a:spcBef>
              <a:spcAft>
                <a:spcPts val="0"/>
              </a:spcAft>
              <a:buSzPts val="1200"/>
              <a:buChar char="❏"/>
            </a:pPr>
            <a:r>
              <a:rPr b="1" lang="es" sz="1200"/>
              <a:t>z</a:t>
            </a:r>
            <a:r>
              <a:rPr lang="es" sz="1200"/>
              <a:t> → vector de los tamaños “lineales” de las figuras</a:t>
            </a:r>
            <a:endParaRPr sz="1200"/>
          </a:p>
          <a:p>
            <a:pPr indent="-304800" lvl="0" marL="457200" rtl="0">
              <a:spcBef>
                <a:spcPts val="0"/>
              </a:spcBef>
              <a:spcAft>
                <a:spcPts val="0"/>
              </a:spcAft>
              <a:buSzPts val="1200"/>
              <a:buChar char="❏"/>
            </a:pPr>
            <a:r>
              <a:rPr lang="es" sz="1200"/>
              <a:t>Además: </a:t>
            </a:r>
            <a:r>
              <a:rPr b="1" lang="es" sz="1200"/>
              <a:t>fg</a:t>
            </a:r>
            <a:r>
              <a:rPr lang="es" sz="1200"/>
              <a:t> (color borders), </a:t>
            </a:r>
            <a:r>
              <a:rPr b="1" lang="es" sz="1200"/>
              <a:t>bg</a:t>
            </a:r>
            <a:r>
              <a:rPr lang="es" sz="1200"/>
              <a:t> (color relleno) y los habituales de </a:t>
            </a:r>
            <a:r>
              <a:rPr b="1" lang="es" sz="1200"/>
              <a:t>plot</a:t>
            </a:r>
            <a:endParaRPr b="1" sz="1200"/>
          </a:p>
        </p:txBody>
      </p:sp>
      <p:pic>
        <p:nvPicPr>
          <p:cNvPr id="1090" name="Shape 1090"/>
          <p:cNvPicPr preferRelativeResize="0"/>
          <p:nvPr/>
        </p:nvPicPr>
        <p:blipFill>
          <a:blip r:embed="rId3">
            <a:alphaModFix/>
          </a:blip>
          <a:stretch>
            <a:fillRect/>
          </a:stretch>
        </p:blipFill>
        <p:spPr>
          <a:xfrm>
            <a:off x="3482100" y="747500"/>
            <a:ext cx="3167100" cy="1236875"/>
          </a:xfrm>
          <a:prstGeom prst="rect">
            <a:avLst/>
          </a:prstGeom>
          <a:noFill/>
          <a:ln>
            <a:noFill/>
          </a:ln>
        </p:spPr>
      </p:pic>
      <p:pic>
        <p:nvPicPr>
          <p:cNvPr id="1091" name="Shape 1091"/>
          <p:cNvPicPr preferRelativeResize="0"/>
          <p:nvPr/>
        </p:nvPicPr>
        <p:blipFill>
          <a:blip r:embed="rId4">
            <a:alphaModFix/>
          </a:blip>
          <a:stretch>
            <a:fillRect/>
          </a:stretch>
        </p:blipFill>
        <p:spPr>
          <a:xfrm>
            <a:off x="6716425" y="538375"/>
            <a:ext cx="2115875" cy="1487726"/>
          </a:xfrm>
          <a:prstGeom prst="rect">
            <a:avLst/>
          </a:prstGeom>
          <a:noFill/>
          <a:ln>
            <a:noFill/>
          </a:ln>
        </p:spPr>
      </p:pic>
      <p:cxnSp>
        <p:nvCxnSpPr>
          <p:cNvPr id="1092" name="Shape 1092"/>
          <p:cNvCxnSpPr/>
          <p:nvPr/>
        </p:nvCxnSpPr>
        <p:spPr>
          <a:xfrm>
            <a:off x="260700" y="2146250"/>
            <a:ext cx="8622600" cy="0"/>
          </a:xfrm>
          <a:prstGeom prst="straightConnector1">
            <a:avLst/>
          </a:prstGeom>
          <a:noFill/>
          <a:ln cap="flat" cmpd="sng" w="19050">
            <a:solidFill>
              <a:srgbClr val="000000"/>
            </a:solidFill>
            <a:prstDash val="solid"/>
            <a:round/>
            <a:headEnd len="med" w="med" type="none"/>
            <a:tailEnd len="med" w="med" type="none"/>
          </a:ln>
        </p:spPr>
      </p:cxnSp>
      <p:sp>
        <p:nvSpPr>
          <p:cNvPr id="1093" name="Shape 1093"/>
          <p:cNvSpPr txBox="1"/>
          <p:nvPr>
            <p:ph type="title"/>
          </p:nvPr>
        </p:nvSpPr>
        <p:spPr>
          <a:xfrm>
            <a:off x="311700" y="2266400"/>
            <a:ext cx="8520600" cy="589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600"/>
              <a:t>Streamgraphs: </a:t>
            </a:r>
            <a:r>
              <a:rPr lang="es" sz="2400"/>
              <a:t>visualizar datos de forma conjunta</a:t>
            </a:r>
            <a:endParaRPr b="1" i="1" sz="2400"/>
          </a:p>
        </p:txBody>
      </p:sp>
      <p:sp>
        <p:nvSpPr>
          <p:cNvPr id="1094" name="Shape 1094"/>
          <p:cNvSpPr txBox="1"/>
          <p:nvPr/>
        </p:nvSpPr>
        <p:spPr>
          <a:xfrm>
            <a:off x="311700" y="2855600"/>
            <a:ext cx="6511800" cy="2056500"/>
          </a:xfrm>
          <a:prstGeom prst="rect">
            <a:avLst/>
          </a:prstGeom>
          <a:noFill/>
          <a:ln>
            <a:noFill/>
          </a:ln>
        </p:spPr>
        <p:txBody>
          <a:bodyPr anchorCtr="0" anchor="t" bIns="91425" lIns="91425" spcFirstLastPara="1" rIns="91425" wrap="square" tIns="91425">
            <a:noAutofit/>
          </a:bodyPr>
          <a:lstStyle/>
          <a:p>
            <a:pPr indent="-304800" lvl="0" marL="457200" rtl="0">
              <a:spcBef>
                <a:spcPts val="0"/>
              </a:spcBef>
              <a:spcAft>
                <a:spcPts val="0"/>
              </a:spcAft>
              <a:buSzPts val="1200"/>
              <a:buChar char="❏"/>
            </a:pPr>
            <a:r>
              <a:rPr lang="es" sz="1200"/>
              <a:t>instalo paquete </a:t>
            </a:r>
            <a:r>
              <a:rPr b="1" lang="es" sz="1200"/>
              <a:t>devtools</a:t>
            </a:r>
            <a:r>
              <a:rPr lang="es" sz="1200"/>
              <a:t> → para poder instalar con </a:t>
            </a:r>
            <a:r>
              <a:rPr b="1" lang="es" sz="1200"/>
              <a:t>install.github</a:t>
            </a:r>
            <a:r>
              <a:rPr lang="es" sz="1200"/>
              <a:t> (desde github)</a:t>
            </a:r>
            <a:endParaRPr sz="1200"/>
          </a:p>
          <a:p>
            <a:pPr indent="-304800" lvl="0" marL="457200" rtl="0">
              <a:spcBef>
                <a:spcPts val="0"/>
              </a:spcBef>
              <a:spcAft>
                <a:spcPts val="0"/>
              </a:spcAft>
              <a:buSzPts val="1200"/>
              <a:buChar char="❏"/>
            </a:pPr>
            <a:r>
              <a:rPr lang="es" sz="1200"/>
              <a:t>instalo el paquete </a:t>
            </a:r>
            <a:r>
              <a:rPr b="1" lang="es" sz="1200"/>
              <a:t>streamgraph</a:t>
            </a:r>
            <a:r>
              <a:rPr lang="es" sz="1200"/>
              <a:t> con </a:t>
            </a:r>
            <a:r>
              <a:rPr b="1" lang="es" sz="1200"/>
              <a:t>install_github(“hrbrmstr/streamgraph”)</a:t>
            </a:r>
            <a:endParaRPr b="1" sz="1200"/>
          </a:p>
          <a:p>
            <a:pPr indent="-304800" lvl="0" marL="457200" rtl="0">
              <a:spcBef>
                <a:spcPts val="0"/>
              </a:spcBef>
              <a:spcAft>
                <a:spcPts val="0"/>
              </a:spcAft>
              <a:buSzPts val="1200"/>
              <a:buChar char="❏"/>
            </a:pPr>
            <a:r>
              <a:rPr lang="es" sz="1200"/>
              <a:t>instalo también para el ejemplo</a:t>
            </a:r>
            <a:r>
              <a:rPr b="1" lang="es" sz="1200"/>
              <a:t> ggplot2movies</a:t>
            </a:r>
            <a:endParaRPr b="1" sz="1200"/>
          </a:p>
          <a:p>
            <a:pPr indent="-304800" lvl="0" marL="457200" rtl="0">
              <a:spcBef>
                <a:spcPts val="0"/>
              </a:spcBef>
              <a:spcAft>
                <a:spcPts val="0"/>
              </a:spcAft>
              <a:buSzPts val="1200"/>
              <a:buChar char="❏"/>
            </a:pPr>
            <a:r>
              <a:rPr lang="es" sz="1200"/>
              <a:t>Importante → escribir</a:t>
            </a:r>
            <a:r>
              <a:rPr b="1" lang="es" sz="1200"/>
              <a:t> library(streamgraph)</a:t>
            </a:r>
            <a:endParaRPr b="1" sz="1200"/>
          </a:p>
          <a:p>
            <a:pPr indent="-304800" lvl="0" marL="457200" rtl="0">
              <a:spcBef>
                <a:spcPts val="0"/>
              </a:spcBef>
              <a:spcAft>
                <a:spcPts val="0"/>
              </a:spcAft>
              <a:buSzPts val="1200"/>
              <a:buChar char="❏"/>
            </a:pPr>
            <a:r>
              <a:rPr b="1" lang="es" sz="1200"/>
              <a:t>Utilizo las siguientes órdenes…</a:t>
            </a:r>
            <a:endParaRPr b="1" sz="1200"/>
          </a:p>
          <a:p>
            <a:pPr indent="-304800" lvl="1" marL="914400" rtl="0">
              <a:spcBef>
                <a:spcPts val="0"/>
              </a:spcBef>
              <a:spcAft>
                <a:spcPts val="0"/>
              </a:spcAft>
              <a:buSzPts val="1200"/>
              <a:buChar char="❏"/>
            </a:pPr>
            <a:r>
              <a:rPr lang="es" sz="1200"/>
              <a:t>Del paquete </a:t>
            </a:r>
            <a:r>
              <a:rPr b="1" lang="es" sz="1200"/>
              <a:t>tidyr </a:t>
            </a:r>
            <a:r>
              <a:rPr lang="es" sz="1200"/>
              <a:t>la función gather()</a:t>
            </a:r>
            <a:endParaRPr sz="1200"/>
          </a:p>
          <a:p>
            <a:pPr indent="-304800" lvl="1" marL="914400" rtl="0">
              <a:spcBef>
                <a:spcPts val="0"/>
              </a:spcBef>
              <a:spcAft>
                <a:spcPts val="0"/>
              </a:spcAft>
              <a:buSzPts val="1200"/>
              <a:buChar char="❏"/>
            </a:pPr>
            <a:r>
              <a:rPr b="1" lang="es" sz="1200"/>
              <a:t>gather(data.frame, nuevo factor, nueva variables numérica, variables agrupadas)</a:t>
            </a:r>
            <a:r>
              <a:rPr lang="es" sz="1200"/>
              <a:t> que uso para convertir un data frame de varias columnas en una sola, agrupando los valores.</a:t>
            </a:r>
            <a:endParaRPr sz="1200"/>
          </a:p>
          <a:p>
            <a:pPr indent="-304800" lvl="1" marL="914400" rtl="0">
              <a:spcBef>
                <a:spcPts val="0"/>
              </a:spcBef>
              <a:spcAft>
                <a:spcPts val="0"/>
              </a:spcAft>
              <a:buSzPts val="1200"/>
              <a:buChar char="❏"/>
            </a:pPr>
            <a:r>
              <a:rPr b="1" lang="es" sz="1200"/>
              <a:t>streamgraph(data frame, factor, valores, variable temporal, interactive=FALSE)</a:t>
            </a:r>
            <a:endParaRPr b="1" sz="1200"/>
          </a:p>
        </p:txBody>
      </p:sp>
      <p:sp>
        <p:nvSpPr>
          <p:cNvPr id="1095" name="Shape 1095"/>
          <p:cNvSpPr txBox="1"/>
          <p:nvPr/>
        </p:nvSpPr>
        <p:spPr>
          <a:xfrm>
            <a:off x="6473175" y="2396550"/>
            <a:ext cx="2515500" cy="1351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s"/>
              <a:t>Ubuntu: instalar</a:t>
            </a:r>
            <a:endParaRPr/>
          </a:p>
          <a:p>
            <a:pPr indent="-304800" lvl="0" marL="457200">
              <a:spcBef>
                <a:spcPts val="0"/>
              </a:spcBef>
              <a:spcAft>
                <a:spcPts val="0"/>
              </a:spcAft>
              <a:buSzPts val="1200"/>
              <a:buChar char="●"/>
            </a:pPr>
            <a:r>
              <a:rPr b="1" lang="es" sz="1200"/>
              <a:t>libssl-dev</a:t>
            </a:r>
            <a:endParaRPr b="1" sz="1200"/>
          </a:p>
          <a:p>
            <a:pPr indent="-304800" lvl="0" marL="457200">
              <a:spcBef>
                <a:spcPts val="0"/>
              </a:spcBef>
              <a:spcAft>
                <a:spcPts val="0"/>
              </a:spcAft>
              <a:buSzPts val="1200"/>
              <a:buChar char="●"/>
            </a:pPr>
            <a:r>
              <a:rPr b="1" lang="es" sz="1200"/>
              <a:t>apt-get -y build-dep libcurl4-gnutls-dev</a:t>
            </a:r>
            <a:endParaRPr b="1" sz="1200"/>
          </a:p>
          <a:p>
            <a:pPr indent="-304800" lvl="0" marL="457200">
              <a:spcBef>
                <a:spcPts val="0"/>
              </a:spcBef>
              <a:spcAft>
                <a:spcPts val="0"/>
              </a:spcAft>
              <a:buSzPts val="1200"/>
              <a:buChar char="●"/>
            </a:pPr>
            <a:r>
              <a:rPr b="1" lang="es" sz="1200"/>
              <a:t>apt-get -y install libcurl4-gnutls-dev</a:t>
            </a:r>
            <a:endParaRPr b="1" sz="1200"/>
          </a:p>
          <a:p>
            <a:pPr indent="0" lvl="0" marL="0">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9" name="Shape 1099"/>
        <p:cNvGrpSpPr/>
        <p:nvPr/>
      </p:nvGrpSpPr>
      <p:grpSpPr>
        <a:xfrm>
          <a:off x="0" y="0"/>
          <a:ext cx="0" cy="0"/>
          <a:chOff x="0" y="0"/>
          <a:chExt cx="0" cy="0"/>
        </a:xfrm>
      </p:grpSpPr>
      <p:sp>
        <p:nvSpPr>
          <p:cNvPr id="1100" name="Shape 1100"/>
          <p:cNvSpPr txBox="1"/>
          <p:nvPr>
            <p:ph type="title"/>
          </p:nvPr>
        </p:nvSpPr>
        <p:spPr>
          <a:xfrm>
            <a:off x="311700" y="203300"/>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Streamgraphs</a:t>
            </a:r>
            <a:endParaRPr/>
          </a:p>
        </p:txBody>
      </p:sp>
      <p:pic>
        <p:nvPicPr>
          <p:cNvPr id="1101" name="Shape 1101"/>
          <p:cNvPicPr preferRelativeResize="0"/>
          <p:nvPr/>
        </p:nvPicPr>
        <p:blipFill>
          <a:blip r:embed="rId3">
            <a:alphaModFix/>
          </a:blip>
          <a:stretch>
            <a:fillRect/>
          </a:stretch>
        </p:blipFill>
        <p:spPr>
          <a:xfrm>
            <a:off x="411825" y="1034600"/>
            <a:ext cx="4894101" cy="3791700"/>
          </a:xfrm>
          <a:prstGeom prst="rect">
            <a:avLst/>
          </a:prstGeom>
          <a:noFill/>
          <a:ln>
            <a:noFill/>
          </a:ln>
        </p:spPr>
      </p:pic>
      <p:pic>
        <p:nvPicPr>
          <p:cNvPr id="1102" name="Shape 1102"/>
          <p:cNvPicPr preferRelativeResize="0"/>
          <p:nvPr/>
        </p:nvPicPr>
        <p:blipFill>
          <a:blip r:embed="rId4">
            <a:alphaModFix/>
          </a:blip>
          <a:stretch>
            <a:fillRect/>
          </a:stretch>
        </p:blipFill>
        <p:spPr>
          <a:xfrm>
            <a:off x="5058125" y="539600"/>
            <a:ext cx="3705225" cy="29166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ph type="title"/>
          </p:nvPr>
        </p:nvSpPr>
        <p:spPr>
          <a:xfrm>
            <a:off x="311700" y="315925"/>
            <a:ext cx="7781100" cy="564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Vectores: </a:t>
            </a:r>
            <a:r>
              <a:rPr lang="es" sz="2400"/>
              <a:t>secuencia ordenada de datos del mismo tipo</a:t>
            </a:r>
            <a:endParaRPr sz="2400"/>
          </a:p>
        </p:txBody>
      </p:sp>
      <p:sp>
        <p:nvSpPr>
          <p:cNvPr id="162" name="Shape 162"/>
          <p:cNvSpPr txBox="1"/>
          <p:nvPr/>
        </p:nvSpPr>
        <p:spPr>
          <a:xfrm>
            <a:off x="311700" y="880225"/>
            <a:ext cx="8089800" cy="2247000"/>
          </a:xfrm>
          <a:prstGeom prst="rect">
            <a:avLst/>
          </a:prstGeom>
          <a:noFill/>
          <a:ln>
            <a:noFill/>
          </a:ln>
        </p:spPr>
        <p:txBody>
          <a:bodyPr anchorCtr="0" anchor="t" bIns="91425" lIns="91425" spcFirstLastPara="1" rIns="91425" wrap="square" tIns="91425">
            <a:noAutofit/>
          </a:bodyPr>
          <a:lstStyle/>
          <a:p>
            <a:pPr indent="-304800" lvl="0" marL="457200" rtl="0">
              <a:spcBef>
                <a:spcPts val="0"/>
              </a:spcBef>
              <a:spcAft>
                <a:spcPts val="0"/>
              </a:spcAft>
              <a:buSzPts val="1200"/>
              <a:buChar char="❏"/>
            </a:pPr>
            <a:r>
              <a:rPr lang="es" sz="1200"/>
              <a:t>Tipos de datos:  logical (TRUE,FALSE), integer, numeric, complex, character</a:t>
            </a:r>
            <a:endParaRPr sz="1200"/>
          </a:p>
          <a:p>
            <a:pPr indent="-304800" lvl="0" marL="457200" rtl="0">
              <a:spcBef>
                <a:spcPts val="0"/>
              </a:spcBef>
              <a:spcAft>
                <a:spcPts val="0"/>
              </a:spcAft>
              <a:buSzPts val="1200"/>
              <a:buChar char="❏"/>
            </a:pPr>
            <a:r>
              <a:rPr lang="es" sz="1200"/>
              <a:t>Ejemplos… x=c(2,3,5,6,7) …  x=c(“Hola”,”Adiós”,”Hasta luego”)</a:t>
            </a:r>
            <a:endParaRPr sz="1200"/>
          </a:p>
          <a:p>
            <a:pPr indent="-304800" lvl="0" marL="457200" rtl="0">
              <a:spcBef>
                <a:spcPts val="0"/>
              </a:spcBef>
              <a:spcAft>
                <a:spcPts val="0"/>
              </a:spcAft>
              <a:buSzPts val="1200"/>
              <a:buChar char="❏"/>
            </a:pPr>
            <a:r>
              <a:rPr lang="es" sz="1200" u="sng"/>
              <a:t>Función </a:t>
            </a:r>
            <a:r>
              <a:rPr b="1" lang="es" sz="1200" u="sng"/>
              <a:t>scan</a:t>
            </a:r>
            <a:r>
              <a:rPr lang="es" sz="1200" u="sng"/>
              <a:t>:</a:t>
            </a:r>
            <a:r>
              <a:rPr lang="es" sz="1200"/>
              <a:t> para introducir datos desde el teclado </a:t>
            </a:r>
            <a:endParaRPr sz="1200"/>
          </a:p>
          <a:p>
            <a:pPr indent="-304800" lvl="1" marL="914400" rtl="0">
              <a:spcBef>
                <a:spcPts val="0"/>
              </a:spcBef>
              <a:spcAft>
                <a:spcPts val="0"/>
              </a:spcAft>
              <a:buSzPts val="1200"/>
              <a:buChar char="❏"/>
            </a:pPr>
            <a:r>
              <a:rPr lang="es" sz="1200"/>
              <a:t>x_scan=scan() → Ir introduciendo y aceptando con “Intro”. Doble intro para acabar.</a:t>
            </a:r>
            <a:endParaRPr sz="1200"/>
          </a:p>
          <a:p>
            <a:pPr indent="-304800" lvl="1" marL="914400" rtl="0">
              <a:spcBef>
                <a:spcPts val="0"/>
              </a:spcBef>
              <a:spcAft>
                <a:spcPts val="0"/>
              </a:spcAft>
              <a:buSzPts val="1200"/>
              <a:buChar char="❏"/>
            </a:pPr>
            <a:r>
              <a:rPr lang="es" sz="1200"/>
              <a:t>notas = scan ("</a:t>
            </a:r>
            <a:r>
              <a:rPr lang="es" sz="1200" u="sng">
                <a:solidFill>
                  <a:schemeClr val="hlink"/>
                </a:solidFill>
                <a:hlinkClick r:id="rId3"/>
              </a:rPr>
              <a:t>http://aprender.uib.es/Rdir/notas.txt</a:t>
            </a:r>
            <a:r>
              <a:rPr lang="es" sz="1200"/>
              <a:t>") → O para introducirlas desde fichero externo.</a:t>
            </a:r>
            <a:endParaRPr sz="1200"/>
          </a:p>
          <a:p>
            <a:pPr indent="-304800" lvl="0" marL="457200" rtl="0">
              <a:spcBef>
                <a:spcPts val="0"/>
              </a:spcBef>
              <a:spcAft>
                <a:spcPts val="0"/>
              </a:spcAft>
              <a:buSzPts val="1200"/>
              <a:buChar char="❏"/>
            </a:pPr>
            <a:r>
              <a:rPr lang="es" sz="1200"/>
              <a:t>De un </a:t>
            </a:r>
            <a:r>
              <a:rPr b="1" i="1" lang="es" sz="1200"/>
              <a:t>data frame</a:t>
            </a:r>
            <a:r>
              <a:rPr lang="es" sz="1200"/>
              <a:t>, se puede extraer un vector →  v = data$V1 </a:t>
            </a:r>
            <a:endParaRPr sz="1200"/>
          </a:p>
          <a:p>
            <a:pPr indent="-304800" lvl="0" marL="457200" rtl="0">
              <a:spcBef>
                <a:spcPts val="0"/>
              </a:spcBef>
              <a:spcAft>
                <a:spcPts val="0"/>
              </a:spcAft>
              <a:buSzPts val="1200"/>
              <a:buChar char="❏"/>
            </a:pPr>
            <a:r>
              <a:rPr lang="es" sz="1200"/>
              <a:t>scan admite el comando </a:t>
            </a:r>
            <a:r>
              <a:rPr b="1" lang="es" sz="1200"/>
              <a:t>sep</a:t>
            </a:r>
            <a:r>
              <a:rPr lang="es" sz="1200"/>
              <a:t>, como separador → x_scan = scan(sep=”,”) e introduzco los datos a la vez con este separador:   1: 3,4,5,63,2,7 (doble intro) , entonces &gt;  xscan  [1] 3 4 5 63 2 7</a:t>
            </a:r>
            <a:endParaRPr sz="1200"/>
          </a:p>
          <a:p>
            <a:pPr indent="-304800" lvl="0" marL="457200" rtl="0">
              <a:spcBef>
                <a:spcPts val="0"/>
              </a:spcBef>
              <a:spcAft>
                <a:spcPts val="0"/>
              </a:spcAft>
              <a:buSzPts val="1200"/>
              <a:buChar char="❏"/>
            </a:pPr>
            <a:r>
              <a:rPr lang="es" sz="1200"/>
              <a:t>Y admite </a:t>
            </a:r>
            <a:r>
              <a:rPr b="1" lang="es" sz="1200"/>
              <a:t>dec</a:t>
            </a:r>
            <a:r>
              <a:rPr lang="es" sz="1200"/>
              <a:t> como el separador decimal de los números… xscan = scan (dec=”,”) </a:t>
            </a:r>
            <a:endParaRPr sz="1200"/>
          </a:p>
          <a:p>
            <a:pPr indent="-304800" lvl="0" marL="457200" rtl="0">
              <a:spcBef>
                <a:spcPts val="0"/>
              </a:spcBef>
              <a:spcAft>
                <a:spcPts val="0"/>
              </a:spcAft>
              <a:buSzPts val="1200"/>
              <a:buChar char="❏"/>
            </a:pPr>
            <a:r>
              <a:rPr lang="es" sz="1200"/>
              <a:t>Y admite </a:t>
            </a:r>
            <a:r>
              <a:rPr b="1" lang="es" sz="1200"/>
              <a:t>what</a:t>
            </a:r>
            <a:r>
              <a:rPr lang="es" sz="1200"/>
              <a:t> para considerar los datos como de un determinado tipo… xscan=scan(what=”character”)</a:t>
            </a:r>
            <a:endParaRPr sz="1200"/>
          </a:p>
          <a:p>
            <a:pPr indent="-304800" lvl="0" marL="457200" rtl="0">
              <a:spcBef>
                <a:spcPts val="0"/>
              </a:spcBef>
              <a:spcAft>
                <a:spcPts val="0"/>
              </a:spcAft>
              <a:buSzPts val="1200"/>
              <a:buChar char="❏"/>
            </a:pPr>
            <a:r>
              <a:rPr lang="es" sz="1200"/>
              <a:t>Y también </a:t>
            </a:r>
            <a:r>
              <a:rPr b="1" lang="es" sz="1200"/>
              <a:t>encoding</a:t>
            </a:r>
            <a:r>
              <a:rPr lang="es" sz="1200"/>
              <a:t> para indicar el tipo de codificación. O bien </a:t>
            </a:r>
            <a:r>
              <a:rPr b="1" lang="es" sz="1200"/>
              <a:t>latin1</a:t>
            </a:r>
            <a:r>
              <a:rPr lang="es" sz="1200"/>
              <a:t> o </a:t>
            </a:r>
            <a:r>
              <a:rPr b="1" lang="es" sz="1200"/>
              <a:t>UTF-8</a:t>
            </a:r>
            <a:r>
              <a:rPr lang="es" sz="1200"/>
              <a:t>.</a:t>
            </a:r>
            <a:endParaRPr sz="1200"/>
          </a:p>
          <a:p>
            <a:pPr indent="0" lvl="0" marL="0">
              <a:spcBef>
                <a:spcPts val="0"/>
              </a:spcBef>
              <a:spcAft>
                <a:spcPts val="0"/>
              </a:spcAft>
              <a:buNone/>
            </a:pPr>
            <a:r>
              <a:t/>
            </a:r>
            <a:endParaRPr sz="1200"/>
          </a:p>
        </p:txBody>
      </p:sp>
      <p:sp>
        <p:nvSpPr>
          <p:cNvPr id="163" name="Shape 163"/>
          <p:cNvSpPr txBox="1"/>
          <p:nvPr/>
        </p:nvSpPr>
        <p:spPr>
          <a:xfrm>
            <a:off x="1334200" y="3064800"/>
            <a:ext cx="774000" cy="39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a:t>Repetir</a:t>
            </a:r>
            <a:endParaRPr/>
          </a:p>
        </p:txBody>
      </p:sp>
      <p:pic>
        <p:nvPicPr>
          <p:cNvPr id="164" name="Shape 164"/>
          <p:cNvPicPr preferRelativeResize="0"/>
          <p:nvPr/>
        </p:nvPicPr>
        <p:blipFill>
          <a:blip r:embed="rId4">
            <a:alphaModFix/>
          </a:blip>
          <a:stretch>
            <a:fillRect/>
          </a:stretch>
        </p:blipFill>
        <p:spPr>
          <a:xfrm>
            <a:off x="574825" y="3464700"/>
            <a:ext cx="2292750" cy="1475025"/>
          </a:xfrm>
          <a:prstGeom prst="rect">
            <a:avLst/>
          </a:prstGeom>
          <a:noFill/>
          <a:ln>
            <a:noFill/>
          </a:ln>
        </p:spPr>
      </p:pic>
      <p:cxnSp>
        <p:nvCxnSpPr>
          <p:cNvPr id="165" name="Shape 165"/>
          <p:cNvCxnSpPr/>
          <p:nvPr/>
        </p:nvCxnSpPr>
        <p:spPr>
          <a:xfrm>
            <a:off x="3069525" y="3189725"/>
            <a:ext cx="0" cy="1772700"/>
          </a:xfrm>
          <a:prstGeom prst="straightConnector1">
            <a:avLst/>
          </a:prstGeom>
          <a:noFill/>
          <a:ln cap="flat" cmpd="sng" w="28575">
            <a:solidFill>
              <a:srgbClr val="000000"/>
            </a:solidFill>
            <a:prstDash val="solid"/>
            <a:round/>
            <a:headEnd len="med" w="med" type="none"/>
            <a:tailEnd len="med" w="med" type="none"/>
          </a:ln>
        </p:spPr>
      </p:cxnSp>
      <p:sp>
        <p:nvSpPr>
          <p:cNvPr id="166" name="Shape 166"/>
          <p:cNvSpPr txBox="1"/>
          <p:nvPr/>
        </p:nvSpPr>
        <p:spPr>
          <a:xfrm>
            <a:off x="3616138" y="3064800"/>
            <a:ext cx="12234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Secuencias</a:t>
            </a:r>
            <a:endParaRPr/>
          </a:p>
        </p:txBody>
      </p:sp>
      <p:pic>
        <p:nvPicPr>
          <p:cNvPr id="167" name="Shape 167"/>
          <p:cNvPicPr preferRelativeResize="0"/>
          <p:nvPr/>
        </p:nvPicPr>
        <p:blipFill>
          <a:blip r:embed="rId5">
            <a:alphaModFix/>
          </a:blip>
          <a:stretch>
            <a:fillRect/>
          </a:stretch>
        </p:blipFill>
        <p:spPr>
          <a:xfrm>
            <a:off x="3238875" y="3464700"/>
            <a:ext cx="2188850" cy="1073325"/>
          </a:xfrm>
          <a:prstGeom prst="rect">
            <a:avLst/>
          </a:prstGeom>
          <a:noFill/>
          <a:ln>
            <a:noFill/>
          </a:ln>
        </p:spPr>
      </p:pic>
      <p:pic>
        <p:nvPicPr>
          <p:cNvPr id="168" name="Shape 168"/>
          <p:cNvPicPr preferRelativeResize="0"/>
          <p:nvPr/>
        </p:nvPicPr>
        <p:blipFill>
          <a:blip r:embed="rId6">
            <a:alphaModFix/>
          </a:blip>
          <a:stretch>
            <a:fillRect/>
          </a:stretch>
        </p:blipFill>
        <p:spPr>
          <a:xfrm>
            <a:off x="5144350" y="4211900"/>
            <a:ext cx="1133959" cy="727825"/>
          </a:xfrm>
          <a:prstGeom prst="rect">
            <a:avLst/>
          </a:prstGeom>
          <a:noFill/>
          <a:ln>
            <a:noFill/>
          </a:ln>
        </p:spPr>
      </p:pic>
      <p:pic>
        <p:nvPicPr>
          <p:cNvPr id="169" name="Shape 169"/>
          <p:cNvPicPr preferRelativeResize="0"/>
          <p:nvPr/>
        </p:nvPicPr>
        <p:blipFill>
          <a:blip r:embed="rId7">
            <a:alphaModFix/>
          </a:blip>
          <a:stretch>
            <a:fillRect/>
          </a:stretch>
        </p:blipFill>
        <p:spPr>
          <a:xfrm>
            <a:off x="6444692" y="3390825"/>
            <a:ext cx="2105308" cy="1221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Shape 174"/>
          <p:cNvPicPr preferRelativeResize="0"/>
          <p:nvPr/>
        </p:nvPicPr>
        <p:blipFill>
          <a:blip r:embed="rId3">
            <a:alphaModFix/>
          </a:blip>
          <a:stretch>
            <a:fillRect/>
          </a:stretch>
        </p:blipFill>
        <p:spPr>
          <a:xfrm>
            <a:off x="1535100" y="1540039"/>
            <a:ext cx="3658475" cy="1155824"/>
          </a:xfrm>
          <a:prstGeom prst="rect">
            <a:avLst/>
          </a:prstGeom>
          <a:noFill/>
          <a:ln>
            <a:noFill/>
          </a:ln>
        </p:spPr>
      </p:pic>
      <p:sp>
        <p:nvSpPr>
          <p:cNvPr id="175" name="Shape 175"/>
          <p:cNvSpPr txBox="1"/>
          <p:nvPr>
            <p:ph type="title"/>
          </p:nvPr>
        </p:nvSpPr>
        <p:spPr>
          <a:xfrm>
            <a:off x="311700" y="315925"/>
            <a:ext cx="7781100" cy="564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Vectores</a:t>
            </a:r>
            <a:endParaRPr sz="2400"/>
          </a:p>
        </p:txBody>
      </p:sp>
      <p:sp>
        <p:nvSpPr>
          <p:cNvPr id="176" name="Shape 176"/>
          <p:cNvSpPr txBox="1"/>
          <p:nvPr/>
        </p:nvSpPr>
        <p:spPr>
          <a:xfrm>
            <a:off x="2287725" y="560825"/>
            <a:ext cx="1223400" cy="56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a:t>Concatenar y modificar</a:t>
            </a:r>
            <a:endParaRPr/>
          </a:p>
        </p:txBody>
      </p:sp>
      <p:sp>
        <p:nvSpPr>
          <p:cNvPr id="177" name="Shape 177"/>
          <p:cNvSpPr/>
          <p:nvPr/>
        </p:nvSpPr>
        <p:spPr>
          <a:xfrm>
            <a:off x="3561100" y="440950"/>
            <a:ext cx="199800" cy="879900"/>
          </a:xfrm>
          <a:prstGeom prst="lef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78" name="Shape 178"/>
          <p:cNvPicPr preferRelativeResize="0"/>
          <p:nvPr/>
        </p:nvPicPr>
        <p:blipFill>
          <a:blip r:embed="rId4">
            <a:alphaModFix/>
          </a:blip>
          <a:stretch>
            <a:fillRect/>
          </a:stretch>
        </p:blipFill>
        <p:spPr>
          <a:xfrm>
            <a:off x="3810875" y="478873"/>
            <a:ext cx="1361097" cy="804050"/>
          </a:xfrm>
          <a:prstGeom prst="rect">
            <a:avLst/>
          </a:prstGeom>
          <a:noFill/>
          <a:ln>
            <a:noFill/>
          </a:ln>
        </p:spPr>
      </p:pic>
      <p:pic>
        <p:nvPicPr>
          <p:cNvPr id="179" name="Shape 179"/>
          <p:cNvPicPr preferRelativeResize="0"/>
          <p:nvPr/>
        </p:nvPicPr>
        <p:blipFill>
          <a:blip r:embed="rId5">
            <a:alphaModFix/>
          </a:blip>
          <a:stretch>
            <a:fillRect/>
          </a:stretch>
        </p:blipFill>
        <p:spPr>
          <a:xfrm>
            <a:off x="6033025" y="315929"/>
            <a:ext cx="749075" cy="634850"/>
          </a:xfrm>
          <a:prstGeom prst="rect">
            <a:avLst/>
          </a:prstGeom>
          <a:noFill/>
          <a:ln>
            <a:noFill/>
          </a:ln>
        </p:spPr>
      </p:pic>
      <p:sp>
        <p:nvSpPr>
          <p:cNvPr id="180" name="Shape 180"/>
          <p:cNvSpPr txBox="1"/>
          <p:nvPr/>
        </p:nvSpPr>
        <p:spPr>
          <a:xfrm>
            <a:off x="5471725" y="427225"/>
            <a:ext cx="611700" cy="34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a:t>fix(x)</a:t>
            </a:r>
            <a:endParaRPr/>
          </a:p>
        </p:txBody>
      </p:sp>
      <p:sp>
        <p:nvSpPr>
          <p:cNvPr id="181" name="Shape 181"/>
          <p:cNvSpPr txBox="1"/>
          <p:nvPr/>
        </p:nvSpPr>
        <p:spPr>
          <a:xfrm>
            <a:off x="311700" y="1835800"/>
            <a:ext cx="1223400" cy="564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s"/>
              <a:t>Vectores y</a:t>
            </a:r>
            <a:endParaRPr/>
          </a:p>
          <a:p>
            <a:pPr indent="0" lvl="0" marL="0" rtl="0">
              <a:spcBef>
                <a:spcPts val="0"/>
              </a:spcBef>
              <a:spcAft>
                <a:spcPts val="0"/>
              </a:spcAft>
              <a:buNone/>
            </a:pPr>
            <a:r>
              <a:rPr lang="es"/>
              <a:t>Funciones</a:t>
            </a:r>
            <a:endParaRPr/>
          </a:p>
        </p:txBody>
      </p:sp>
      <p:pic>
        <p:nvPicPr>
          <p:cNvPr id="182" name="Shape 182"/>
          <p:cNvPicPr preferRelativeResize="0"/>
          <p:nvPr/>
        </p:nvPicPr>
        <p:blipFill>
          <a:blip r:embed="rId6">
            <a:alphaModFix/>
          </a:blip>
          <a:stretch>
            <a:fillRect/>
          </a:stretch>
        </p:blipFill>
        <p:spPr>
          <a:xfrm>
            <a:off x="6033025" y="1217225"/>
            <a:ext cx="2593500" cy="1510450"/>
          </a:xfrm>
          <a:prstGeom prst="rect">
            <a:avLst/>
          </a:prstGeom>
          <a:noFill/>
          <a:ln>
            <a:noFill/>
          </a:ln>
        </p:spPr>
      </p:pic>
      <p:cxnSp>
        <p:nvCxnSpPr>
          <p:cNvPr id="183" name="Shape 183"/>
          <p:cNvCxnSpPr>
            <a:stCxn id="174" idx="3"/>
          </p:cNvCxnSpPr>
          <p:nvPr/>
        </p:nvCxnSpPr>
        <p:spPr>
          <a:xfrm>
            <a:off x="5193575" y="2117951"/>
            <a:ext cx="726900" cy="0"/>
          </a:xfrm>
          <a:prstGeom prst="straightConnector1">
            <a:avLst/>
          </a:prstGeom>
          <a:noFill/>
          <a:ln cap="flat" cmpd="sng" w="19050">
            <a:solidFill>
              <a:srgbClr val="000000"/>
            </a:solidFill>
            <a:prstDash val="solid"/>
            <a:round/>
            <a:headEnd len="med" w="med" type="none"/>
            <a:tailEnd len="med" w="med" type="stealth"/>
          </a:ln>
        </p:spPr>
      </p:cxnSp>
      <p:sp>
        <p:nvSpPr>
          <p:cNvPr id="184" name="Shape 184"/>
          <p:cNvSpPr txBox="1"/>
          <p:nvPr/>
        </p:nvSpPr>
        <p:spPr>
          <a:xfrm>
            <a:off x="7456375" y="1711950"/>
            <a:ext cx="749100" cy="34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s"/>
              <a:t>sapply</a:t>
            </a:r>
            <a:endParaRPr b="1"/>
          </a:p>
        </p:txBody>
      </p:sp>
      <p:cxnSp>
        <p:nvCxnSpPr>
          <p:cNvPr id="185" name="Shape 185"/>
          <p:cNvCxnSpPr/>
          <p:nvPr/>
        </p:nvCxnSpPr>
        <p:spPr>
          <a:xfrm>
            <a:off x="889500" y="2915075"/>
            <a:ext cx="7253400" cy="0"/>
          </a:xfrm>
          <a:prstGeom prst="straightConnector1">
            <a:avLst/>
          </a:prstGeom>
          <a:noFill/>
          <a:ln cap="flat" cmpd="sng" w="9525">
            <a:solidFill>
              <a:srgbClr val="000000"/>
            </a:solidFill>
            <a:prstDash val="solid"/>
            <a:round/>
            <a:headEnd len="med" w="med" type="none"/>
            <a:tailEnd len="med" w="med" type="none"/>
          </a:ln>
        </p:spPr>
      </p:cxnSp>
      <p:pic>
        <p:nvPicPr>
          <p:cNvPr id="186" name="Shape 186"/>
          <p:cNvPicPr preferRelativeResize="0"/>
          <p:nvPr/>
        </p:nvPicPr>
        <p:blipFill>
          <a:blip r:embed="rId7">
            <a:alphaModFix/>
          </a:blip>
          <a:stretch>
            <a:fillRect/>
          </a:stretch>
        </p:blipFill>
        <p:spPr>
          <a:xfrm>
            <a:off x="311700" y="3431900"/>
            <a:ext cx="1613289" cy="1510450"/>
          </a:xfrm>
          <a:prstGeom prst="rect">
            <a:avLst/>
          </a:prstGeom>
          <a:noFill/>
          <a:ln>
            <a:noFill/>
          </a:ln>
        </p:spPr>
      </p:pic>
      <p:sp>
        <p:nvSpPr>
          <p:cNvPr id="187" name="Shape 187"/>
          <p:cNvSpPr txBox="1"/>
          <p:nvPr/>
        </p:nvSpPr>
        <p:spPr>
          <a:xfrm>
            <a:off x="477525" y="3014000"/>
            <a:ext cx="1223400" cy="34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Calculando</a:t>
            </a:r>
            <a:endParaRPr/>
          </a:p>
        </p:txBody>
      </p:sp>
      <p:cxnSp>
        <p:nvCxnSpPr>
          <p:cNvPr id="188" name="Shape 188"/>
          <p:cNvCxnSpPr/>
          <p:nvPr/>
        </p:nvCxnSpPr>
        <p:spPr>
          <a:xfrm>
            <a:off x="1988125" y="3077350"/>
            <a:ext cx="0" cy="1885200"/>
          </a:xfrm>
          <a:prstGeom prst="straightConnector1">
            <a:avLst/>
          </a:prstGeom>
          <a:noFill/>
          <a:ln cap="flat" cmpd="sng" w="9525">
            <a:solidFill>
              <a:srgbClr val="000000"/>
            </a:solidFill>
            <a:prstDash val="solid"/>
            <a:round/>
            <a:headEnd len="med" w="med" type="none"/>
            <a:tailEnd len="med" w="med" type="none"/>
          </a:ln>
        </p:spPr>
      </p:cxnSp>
      <p:sp>
        <p:nvSpPr>
          <p:cNvPr id="189" name="Shape 189"/>
          <p:cNvSpPr txBox="1"/>
          <p:nvPr/>
        </p:nvSpPr>
        <p:spPr>
          <a:xfrm>
            <a:off x="2013075" y="3014000"/>
            <a:ext cx="1223400" cy="34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Funciones</a:t>
            </a:r>
            <a:endParaRPr/>
          </a:p>
        </p:txBody>
      </p:sp>
      <p:sp>
        <p:nvSpPr>
          <p:cNvPr id="190" name="Shape 190"/>
          <p:cNvSpPr txBox="1"/>
          <p:nvPr/>
        </p:nvSpPr>
        <p:spPr>
          <a:xfrm>
            <a:off x="1944225" y="3355700"/>
            <a:ext cx="1361100" cy="151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length, min, max, sum, prod, mean, diff,cumsum (sumas acumuladas), sort, rev</a:t>
            </a:r>
            <a:endParaRPr sz="1200"/>
          </a:p>
        </p:txBody>
      </p:sp>
      <p:pic>
        <p:nvPicPr>
          <p:cNvPr id="191" name="Shape 191"/>
          <p:cNvPicPr preferRelativeResize="0"/>
          <p:nvPr/>
        </p:nvPicPr>
        <p:blipFill>
          <a:blip r:embed="rId8">
            <a:alphaModFix/>
          </a:blip>
          <a:stretch>
            <a:fillRect/>
          </a:stretch>
        </p:blipFill>
        <p:spPr>
          <a:xfrm>
            <a:off x="3229125" y="3110800"/>
            <a:ext cx="1712390" cy="1885200"/>
          </a:xfrm>
          <a:prstGeom prst="rect">
            <a:avLst/>
          </a:prstGeom>
          <a:noFill/>
          <a:ln>
            <a:noFill/>
          </a:ln>
        </p:spPr>
      </p:pic>
      <p:cxnSp>
        <p:nvCxnSpPr>
          <p:cNvPr id="192" name="Shape 192"/>
          <p:cNvCxnSpPr/>
          <p:nvPr/>
        </p:nvCxnSpPr>
        <p:spPr>
          <a:xfrm>
            <a:off x="5027396" y="3077350"/>
            <a:ext cx="0" cy="1885200"/>
          </a:xfrm>
          <a:prstGeom prst="straightConnector1">
            <a:avLst/>
          </a:prstGeom>
          <a:noFill/>
          <a:ln cap="flat" cmpd="sng" w="9525">
            <a:solidFill>
              <a:srgbClr val="000000"/>
            </a:solidFill>
            <a:prstDash val="solid"/>
            <a:round/>
            <a:headEnd len="med" w="med" type="none"/>
            <a:tailEnd len="med" w="med" type="none"/>
          </a:ln>
        </p:spPr>
      </p:cxnSp>
      <p:pic>
        <p:nvPicPr>
          <p:cNvPr id="193" name="Shape 193"/>
          <p:cNvPicPr preferRelativeResize="0"/>
          <p:nvPr/>
        </p:nvPicPr>
        <p:blipFill>
          <a:blip r:embed="rId9">
            <a:alphaModFix/>
          </a:blip>
          <a:stretch>
            <a:fillRect/>
          </a:stretch>
        </p:blipFill>
        <p:spPr>
          <a:xfrm>
            <a:off x="5103450" y="3064674"/>
            <a:ext cx="1361100" cy="1410771"/>
          </a:xfrm>
          <a:prstGeom prst="rect">
            <a:avLst/>
          </a:prstGeom>
          <a:noFill/>
          <a:ln>
            <a:noFill/>
          </a:ln>
        </p:spPr>
      </p:pic>
      <p:pic>
        <p:nvPicPr>
          <p:cNvPr id="194" name="Shape 194"/>
          <p:cNvPicPr preferRelativeResize="0"/>
          <p:nvPr/>
        </p:nvPicPr>
        <p:blipFill>
          <a:blip r:embed="rId10">
            <a:alphaModFix/>
          </a:blip>
          <a:stretch>
            <a:fillRect/>
          </a:stretch>
        </p:blipFill>
        <p:spPr>
          <a:xfrm>
            <a:off x="6477300" y="3102475"/>
            <a:ext cx="1302200" cy="1828400"/>
          </a:xfrm>
          <a:prstGeom prst="rect">
            <a:avLst/>
          </a:prstGeom>
          <a:noFill/>
          <a:ln>
            <a:noFill/>
          </a:ln>
        </p:spPr>
      </p:pic>
      <p:sp>
        <p:nvSpPr>
          <p:cNvPr id="195" name="Shape 195"/>
          <p:cNvSpPr txBox="1"/>
          <p:nvPr/>
        </p:nvSpPr>
        <p:spPr>
          <a:xfrm>
            <a:off x="7723550" y="3944775"/>
            <a:ext cx="1223400" cy="98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Operadores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s"/>
              <a:t>==, &gt; , &lt;, &gt;= ,&lt;= !=, &amp;, |, !</a:t>
            </a:r>
            <a:endParaRPr/>
          </a:p>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ph type="title"/>
          </p:nvPr>
        </p:nvSpPr>
        <p:spPr>
          <a:xfrm>
            <a:off x="311700" y="315925"/>
            <a:ext cx="7781100" cy="564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Vectores: </a:t>
            </a:r>
            <a:r>
              <a:rPr lang="es" sz="2400"/>
              <a:t>índices</a:t>
            </a:r>
            <a:endParaRPr sz="2400"/>
          </a:p>
        </p:txBody>
      </p:sp>
      <p:pic>
        <p:nvPicPr>
          <p:cNvPr id="201" name="Shape 201"/>
          <p:cNvPicPr preferRelativeResize="0"/>
          <p:nvPr/>
        </p:nvPicPr>
        <p:blipFill>
          <a:blip r:embed="rId3">
            <a:alphaModFix/>
          </a:blip>
          <a:stretch>
            <a:fillRect/>
          </a:stretch>
        </p:blipFill>
        <p:spPr>
          <a:xfrm>
            <a:off x="5304075" y="163525"/>
            <a:ext cx="3471150" cy="1253475"/>
          </a:xfrm>
          <a:prstGeom prst="rect">
            <a:avLst/>
          </a:prstGeom>
          <a:noFill/>
          <a:ln>
            <a:noFill/>
          </a:ln>
        </p:spPr>
      </p:pic>
      <p:sp>
        <p:nvSpPr>
          <p:cNvPr id="202" name="Shape 202"/>
          <p:cNvSpPr txBox="1"/>
          <p:nvPr/>
        </p:nvSpPr>
        <p:spPr>
          <a:xfrm>
            <a:off x="3821975" y="202263"/>
            <a:ext cx="1223400" cy="11760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s"/>
              <a:t>Seleccionar</a:t>
            </a:r>
            <a:endParaRPr/>
          </a:p>
          <a:p>
            <a:pPr indent="0" lvl="0" marL="0" algn="ctr">
              <a:spcBef>
                <a:spcPts val="0"/>
              </a:spcBef>
              <a:spcAft>
                <a:spcPts val="0"/>
              </a:spcAft>
              <a:buNone/>
            </a:pPr>
            <a:r>
              <a:rPr lang="es"/>
              <a:t>un vector</a:t>
            </a:r>
            <a:endParaRPr/>
          </a:p>
          <a:p>
            <a:pPr indent="0" lvl="0" marL="0" algn="ctr">
              <a:spcBef>
                <a:spcPts val="0"/>
              </a:spcBef>
              <a:spcAft>
                <a:spcPts val="0"/>
              </a:spcAft>
              <a:buNone/>
            </a:pPr>
            <a:r>
              <a:rPr lang="es"/>
              <a:t>con valores</a:t>
            </a:r>
            <a:endParaRPr/>
          </a:p>
          <a:p>
            <a:pPr indent="0" lvl="0" marL="0" algn="ctr">
              <a:spcBef>
                <a:spcPts val="0"/>
              </a:spcBef>
              <a:spcAft>
                <a:spcPts val="0"/>
              </a:spcAft>
              <a:buNone/>
            </a:pPr>
            <a:r>
              <a:rPr lang="es"/>
              <a:t>de otro</a:t>
            </a:r>
            <a:endParaRPr/>
          </a:p>
          <a:p>
            <a:pPr indent="0" lvl="0" marL="0" rtl="0" algn="ctr">
              <a:spcBef>
                <a:spcPts val="0"/>
              </a:spcBef>
              <a:spcAft>
                <a:spcPts val="0"/>
              </a:spcAft>
              <a:buNone/>
            </a:pPr>
            <a:r>
              <a:t/>
            </a:r>
            <a:endParaRPr/>
          </a:p>
        </p:txBody>
      </p:sp>
      <p:pic>
        <p:nvPicPr>
          <p:cNvPr id="203" name="Shape 203"/>
          <p:cNvPicPr preferRelativeResize="0"/>
          <p:nvPr/>
        </p:nvPicPr>
        <p:blipFill>
          <a:blip r:embed="rId4">
            <a:alphaModFix/>
          </a:blip>
          <a:stretch>
            <a:fillRect/>
          </a:stretch>
        </p:blipFill>
        <p:spPr>
          <a:xfrm>
            <a:off x="311700" y="1111125"/>
            <a:ext cx="2634445" cy="1176000"/>
          </a:xfrm>
          <a:prstGeom prst="rect">
            <a:avLst/>
          </a:prstGeom>
          <a:noFill/>
          <a:ln>
            <a:noFill/>
          </a:ln>
        </p:spPr>
      </p:pic>
      <p:sp>
        <p:nvSpPr>
          <p:cNvPr id="204" name="Shape 204"/>
          <p:cNvSpPr txBox="1"/>
          <p:nvPr/>
        </p:nvSpPr>
        <p:spPr>
          <a:xfrm>
            <a:off x="904550" y="774216"/>
            <a:ext cx="1223400" cy="33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which</a:t>
            </a:r>
            <a:endParaRPr/>
          </a:p>
        </p:txBody>
      </p:sp>
      <p:cxnSp>
        <p:nvCxnSpPr>
          <p:cNvPr id="205" name="Shape 205"/>
          <p:cNvCxnSpPr/>
          <p:nvPr/>
        </p:nvCxnSpPr>
        <p:spPr>
          <a:xfrm>
            <a:off x="1051800" y="2551725"/>
            <a:ext cx="7053600" cy="0"/>
          </a:xfrm>
          <a:prstGeom prst="straightConnector1">
            <a:avLst/>
          </a:prstGeom>
          <a:noFill/>
          <a:ln cap="flat" cmpd="sng" w="9525">
            <a:solidFill>
              <a:srgbClr val="000000"/>
            </a:solidFill>
            <a:prstDash val="solid"/>
            <a:round/>
            <a:headEnd len="med" w="med" type="none"/>
            <a:tailEnd len="med" w="med" type="none"/>
          </a:ln>
        </p:spPr>
      </p:cxnSp>
      <p:pic>
        <p:nvPicPr>
          <p:cNvPr id="206" name="Shape 206"/>
          <p:cNvPicPr preferRelativeResize="0"/>
          <p:nvPr/>
        </p:nvPicPr>
        <p:blipFill>
          <a:blip r:embed="rId5">
            <a:alphaModFix/>
          </a:blip>
          <a:stretch>
            <a:fillRect/>
          </a:stretch>
        </p:blipFill>
        <p:spPr>
          <a:xfrm>
            <a:off x="3273450" y="1683475"/>
            <a:ext cx="1611975" cy="715450"/>
          </a:xfrm>
          <a:prstGeom prst="rect">
            <a:avLst/>
          </a:prstGeom>
          <a:noFill/>
          <a:ln>
            <a:noFill/>
          </a:ln>
        </p:spPr>
      </p:pic>
      <p:sp>
        <p:nvSpPr>
          <p:cNvPr id="207" name="Shape 207"/>
          <p:cNvSpPr/>
          <p:nvPr/>
        </p:nvSpPr>
        <p:spPr>
          <a:xfrm rot="899484">
            <a:off x="2300292" y="1679102"/>
            <a:ext cx="645986" cy="199682"/>
          </a:xfrm>
          <a:prstGeom prst="rightArrow">
            <a:avLst>
              <a:gd fmla="val 50000" name="adj1"/>
              <a:gd fmla="val 50000" name="adj2"/>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08" name="Shape 208"/>
          <p:cNvPicPr preferRelativeResize="0"/>
          <p:nvPr/>
        </p:nvPicPr>
        <p:blipFill>
          <a:blip r:embed="rId6">
            <a:alphaModFix/>
          </a:blip>
          <a:stretch>
            <a:fillRect/>
          </a:stretch>
        </p:blipFill>
        <p:spPr>
          <a:xfrm>
            <a:off x="5121575" y="1677363"/>
            <a:ext cx="3421200" cy="766400"/>
          </a:xfrm>
          <a:prstGeom prst="rect">
            <a:avLst/>
          </a:prstGeom>
          <a:noFill/>
          <a:ln>
            <a:noFill/>
          </a:ln>
        </p:spPr>
      </p:pic>
      <p:cxnSp>
        <p:nvCxnSpPr>
          <p:cNvPr id="209" name="Shape 209"/>
          <p:cNvCxnSpPr/>
          <p:nvPr/>
        </p:nvCxnSpPr>
        <p:spPr>
          <a:xfrm>
            <a:off x="4435025" y="1554275"/>
            <a:ext cx="3320700" cy="0"/>
          </a:xfrm>
          <a:prstGeom prst="straightConnector1">
            <a:avLst/>
          </a:prstGeom>
          <a:noFill/>
          <a:ln cap="flat" cmpd="sng" w="9525">
            <a:solidFill>
              <a:srgbClr val="000000"/>
            </a:solidFill>
            <a:prstDash val="solid"/>
            <a:round/>
            <a:headEnd len="med" w="med" type="none"/>
            <a:tailEnd len="med" w="med" type="none"/>
          </a:ln>
        </p:spPr>
      </p:cxnSp>
      <p:sp>
        <p:nvSpPr>
          <p:cNvPr id="210" name="Shape 210"/>
          <p:cNvSpPr txBox="1"/>
          <p:nvPr/>
        </p:nvSpPr>
        <p:spPr>
          <a:xfrm>
            <a:off x="311700" y="2659675"/>
            <a:ext cx="8343000" cy="360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s"/>
              <a:t>Resultados nulos:</a:t>
            </a:r>
            <a:r>
              <a:rPr lang="es"/>
              <a:t>  numeric(0), character(0)... o NULL si R no conoce el tipo. </a:t>
            </a:r>
            <a:endParaRPr/>
          </a:p>
        </p:txBody>
      </p:sp>
      <p:sp>
        <p:nvSpPr>
          <p:cNvPr id="211" name="Shape 211"/>
          <p:cNvSpPr txBox="1"/>
          <p:nvPr/>
        </p:nvSpPr>
        <p:spPr>
          <a:xfrm>
            <a:off x="224300" y="3127625"/>
            <a:ext cx="1611900" cy="56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Valores NA (non available)</a:t>
            </a:r>
            <a:endParaRPr/>
          </a:p>
          <a:p>
            <a:pPr indent="0" lvl="0" marL="0" rtl="0" algn="ctr">
              <a:spcBef>
                <a:spcPts val="0"/>
              </a:spcBef>
              <a:spcAft>
                <a:spcPts val="0"/>
              </a:spcAft>
              <a:buNone/>
            </a:pPr>
            <a:r>
              <a:t/>
            </a:r>
            <a:endParaRPr/>
          </a:p>
        </p:txBody>
      </p:sp>
      <p:pic>
        <p:nvPicPr>
          <p:cNvPr id="212" name="Shape 212"/>
          <p:cNvPicPr preferRelativeResize="0"/>
          <p:nvPr/>
        </p:nvPicPr>
        <p:blipFill>
          <a:blip r:embed="rId7">
            <a:alphaModFix/>
          </a:blip>
          <a:stretch>
            <a:fillRect/>
          </a:stretch>
        </p:blipFill>
        <p:spPr>
          <a:xfrm>
            <a:off x="1988600" y="3127625"/>
            <a:ext cx="3577933" cy="1808625"/>
          </a:xfrm>
          <a:prstGeom prst="rect">
            <a:avLst/>
          </a:prstGeom>
          <a:noFill/>
          <a:ln>
            <a:noFill/>
          </a:ln>
        </p:spPr>
      </p:pic>
      <p:pic>
        <p:nvPicPr>
          <p:cNvPr id="213" name="Shape 213"/>
          <p:cNvPicPr preferRelativeResize="0"/>
          <p:nvPr/>
        </p:nvPicPr>
        <p:blipFill>
          <a:blip r:embed="rId8">
            <a:alphaModFix/>
          </a:blip>
          <a:stretch>
            <a:fillRect/>
          </a:stretch>
        </p:blipFill>
        <p:spPr>
          <a:xfrm>
            <a:off x="4885425" y="3075250"/>
            <a:ext cx="3772770" cy="1913400"/>
          </a:xfrm>
          <a:prstGeom prst="rect">
            <a:avLst/>
          </a:prstGeom>
          <a:noFill/>
          <a:ln>
            <a:noFill/>
          </a:ln>
        </p:spPr>
      </p:pic>
      <p:pic>
        <p:nvPicPr>
          <p:cNvPr id="214" name="Shape 214"/>
          <p:cNvPicPr preferRelativeResize="0"/>
          <p:nvPr/>
        </p:nvPicPr>
        <p:blipFill>
          <a:blip r:embed="rId9">
            <a:alphaModFix/>
          </a:blip>
          <a:stretch>
            <a:fillRect/>
          </a:stretch>
        </p:blipFill>
        <p:spPr>
          <a:xfrm>
            <a:off x="99475" y="4644425"/>
            <a:ext cx="1611900" cy="197517"/>
          </a:xfrm>
          <a:prstGeom prst="rect">
            <a:avLst/>
          </a:prstGeom>
          <a:noFill/>
          <a:ln>
            <a:noFill/>
          </a:ln>
        </p:spPr>
      </p:pic>
      <p:sp>
        <p:nvSpPr>
          <p:cNvPr id="215" name="Shape 215"/>
          <p:cNvSpPr txBox="1"/>
          <p:nvPr/>
        </p:nvSpPr>
        <p:spPr>
          <a:xfrm>
            <a:off x="429325" y="3847925"/>
            <a:ext cx="952200" cy="56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t>Borrar atributos</a:t>
            </a:r>
            <a:endParaRPr sz="1000"/>
          </a:p>
          <a:p>
            <a:pPr indent="0" lvl="0" marL="0" algn="ctr">
              <a:spcBef>
                <a:spcPts val="0"/>
              </a:spcBef>
              <a:spcAft>
                <a:spcPts val="0"/>
              </a:spcAft>
              <a:buNone/>
            </a:pPr>
            <a:r>
              <a:rPr lang="es" sz="1000"/>
              <a:t>(para na.omit(x) )</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